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8" r:id="rId1"/>
  </p:sldMasterIdLst>
  <p:notesMasterIdLst>
    <p:notesMasterId r:id="rId42"/>
  </p:notesMasterIdLst>
  <p:sldIdLst>
    <p:sldId id="256" r:id="rId2"/>
    <p:sldId id="257" r:id="rId3"/>
    <p:sldId id="258" r:id="rId4"/>
    <p:sldId id="334" r:id="rId5"/>
    <p:sldId id="335"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66" r:id="rId21"/>
    <p:sldId id="367" r:id="rId22"/>
    <p:sldId id="368"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9" r:id="rId36"/>
    <p:sldId id="363" r:id="rId37"/>
    <p:sldId id="364" r:id="rId38"/>
    <p:sldId id="365" r:id="rId39"/>
    <p:sldId id="274" r:id="rId40"/>
    <p:sldId id="312" r:id="rId41"/>
  </p:sldIdLst>
  <p:sldSz cx="9144000" cy="5143500" type="screen16x9"/>
  <p:notesSz cx="6735763" cy="9866313"/>
  <p:embeddedFontLst>
    <p:embeddedFont>
      <p:font typeface="Prociono" panose="02000503000000000000" charset="0"/>
      <p:regular r:id="rId43"/>
    </p:embeddedFont>
    <p:embeddedFont>
      <p:font typeface="Lora" panose="020B0604020202020204" charset="0"/>
      <p:regular r:id="rId44"/>
      <p:bold r:id="rId45"/>
      <p:italic r:id="rId46"/>
      <p:boldItalic r:id="rId47"/>
    </p:embeddedFont>
    <p:embeddedFont>
      <p:font typeface="Quattrocento Sans"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5B2040-0373-4AB5-8C16-54180E59C3D7}">
  <a:tblStyle styleId="{DA5B2040-0373-4AB5-8C16-54180E59C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83C8C0-4F54-423C-8FE9-BE38F65F230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9" autoAdjust="0"/>
    <p:restoredTop sz="94590"/>
  </p:normalViewPr>
  <p:slideViewPr>
    <p:cSldViewPr snapToGrid="0" snapToObjects="1">
      <p:cViewPr varScale="1">
        <p:scale>
          <a:sx n="88" d="100"/>
          <a:sy n="88" d="100"/>
        </p:scale>
        <p:origin x="10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8600"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0664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1641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5658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3213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5875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4767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9227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5036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2176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16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06f1c2d_30: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606f1c2d_30: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362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8621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46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3047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6609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0097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558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2084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3287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3079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3771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0652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53087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11862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3946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9419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0962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1948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29226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5ed75ccf_02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5ed75ccf_022: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05724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5ed75ccf_02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5ed75ccf_022: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79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584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9897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291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0954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f391192_0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5f391192_0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4795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5" name="Google Shape;35;p6"/>
          <p:cNvSpPr txBox="1">
            <a:spLocks noGrp="1"/>
          </p:cNvSpPr>
          <p:nvPr>
            <p:ph type="body" idx="1"/>
          </p:nvPr>
        </p:nvSpPr>
        <p:spPr>
          <a:xfrm>
            <a:off x="1381250"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5012916"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cxnSp>
        <p:nvCxnSpPr>
          <p:cNvPr id="37" name="Google Shape;37;p6"/>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38" name="Google Shape;38;p6"/>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6"/>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0" name="Google Shape;40;p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Quattrocento Sans"/>
              <a:buChar char="◉"/>
              <a:defRPr sz="2400">
                <a:solidFill>
                  <a:schemeClr val="dk1"/>
                </a:solidFill>
                <a:latin typeface="Quattrocento Sans"/>
                <a:ea typeface="Quattrocento Sans"/>
                <a:cs typeface="Quattrocento Sans"/>
                <a:sym typeface="Quattrocento Sans"/>
              </a:defRPr>
            </a:lvl1pPr>
            <a:lvl2pPr marL="914400" lvl="1"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2pPr>
            <a:lvl3pPr marL="1371600" lvl="2"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3pPr>
            <a:lvl4pPr marL="1828800" lvl="3" indent="-342900">
              <a:spcBef>
                <a:spcPts val="0"/>
              </a:spcBef>
              <a:spcAft>
                <a:spcPts val="0"/>
              </a:spcAft>
              <a:buClr>
                <a:schemeClr val="accent1"/>
              </a:buClr>
              <a:buSzPts val="1800"/>
              <a:buFont typeface="Quattrocento Sans"/>
              <a:buChar char="●"/>
              <a:defRPr sz="1800">
                <a:solidFill>
                  <a:schemeClr val="dk1"/>
                </a:solidFill>
                <a:latin typeface="Quattrocento Sans"/>
                <a:ea typeface="Quattrocento Sans"/>
                <a:cs typeface="Quattrocento Sans"/>
                <a:sym typeface="Quattrocento Sans"/>
              </a:defRPr>
            </a:lvl4pPr>
            <a:lvl5pPr marL="2286000" lvl="4"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5pPr>
            <a:lvl6pPr marL="2743200" lvl="5"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6pPr>
            <a:lvl7pPr marL="3200400" lvl="6"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7pPr>
            <a:lvl8pPr marL="3657600" lvl="7"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8pPr>
            <a:lvl9pPr marL="4114800" lvl="8"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896549"/>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1pPr>
            <a:lvl2pPr lvl="1">
              <a:spcBef>
                <a:spcPts val="0"/>
              </a:spcBef>
              <a:spcAft>
                <a:spcPts val="0"/>
              </a:spcAft>
              <a:buClr>
                <a:schemeClr val="dk1"/>
              </a:buClr>
              <a:buSzPts val="2000"/>
              <a:buFont typeface="Lora"/>
              <a:buNone/>
              <a:defRPr sz="2000" b="1">
                <a:solidFill>
                  <a:schemeClr val="dk1"/>
                </a:solidFill>
                <a:latin typeface="Lora"/>
                <a:ea typeface="Lora"/>
                <a:cs typeface="Lora"/>
                <a:sym typeface="Lora"/>
              </a:defRPr>
            </a:lvl2pPr>
            <a:lvl3pPr lvl="2">
              <a:spcBef>
                <a:spcPts val="0"/>
              </a:spcBef>
              <a:spcAft>
                <a:spcPts val="0"/>
              </a:spcAft>
              <a:buClr>
                <a:schemeClr val="dk1"/>
              </a:buClr>
              <a:buSzPts val="2000"/>
              <a:buFont typeface="Lora"/>
              <a:buNone/>
              <a:defRPr sz="2000" b="1">
                <a:solidFill>
                  <a:schemeClr val="dk1"/>
                </a:solidFill>
                <a:latin typeface="Lora"/>
                <a:ea typeface="Lora"/>
                <a:cs typeface="Lora"/>
                <a:sym typeface="Lora"/>
              </a:defRPr>
            </a:lvl3pPr>
            <a:lvl4pPr lvl="3">
              <a:spcBef>
                <a:spcPts val="0"/>
              </a:spcBef>
              <a:spcAft>
                <a:spcPts val="0"/>
              </a:spcAft>
              <a:buClr>
                <a:schemeClr val="dk1"/>
              </a:buClr>
              <a:buSzPts val="2000"/>
              <a:buFont typeface="Lora"/>
              <a:buNone/>
              <a:defRPr sz="2000" b="1">
                <a:solidFill>
                  <a:schemeClr val="dk1"/>
                </a:solidFill>
                <a:latin typeface="Lora"/>
                <a:ea typeface="Lora"/>
                <a:cs typeface="Lora"/>
                <a:sym typeface="Lora"/>
              </a:defRPr>
            </a:lvl4pPr>
            <a:lvl5pPr lvl="4">
              <a:spcBef>
                <a:spcPts val="0"/>
              </a:spcBef>
              <a:spcAft>
                <a:spcPts val="0"/>
              </a:spcAft>
              <a:buClr>
                <a:schemeClr val="dk1"/>
              </a:buClr>
              <a:buSzPts val="2000"/>
              <a:buFont typeface="Lora"/>
              <a:buNone/>
              <a:defRPr sz="2000" b="1">
                <a:solidFill>
                  <a:schemeClr val="dk1"/>
                </a:solidFill>
                <a:latin typeface="Lora"/>
                <a:ea typeface="Lora"/>
                <a:cs typeface="Lora"/>
                <a:sym typeface="Lora"/>
              </a:defRPr>
            </a:lvl5pPr>
            <a:lvl6pPr lvl="5">
              <a:spcBef>
                <a:spcPts val="0"/>
              </a:spcBef>
              <a:spcAft>
                <a:spcPts val="0"/>
              </a:spcAft>
              <a:buClr>
                <a:schemeClr val="dk1"/>
              </a:buClr>
              <a:buSzPts val="2000"/>
              <a:buFont typeface="Lora"/>
              <a:buNone/>
              <a:defRPr sz="2000" b="1">
                <a:solidFill>
                  <a:schemeClr val="dk1"/>
                </a:solidFill>
                <a:latin typeface="Lora"/>
                <a:ea typeface="Lora"/>
                <a:cs typeface="Lora"/>
                <a:sym typeface="Lora"/>
              </a:defRPr>
            </a:lvl6pPr>
            <a:lvl7pPr lvl="6">
              <a:spcBef>
                <a:spcPts val="0"/>
              </a:spcBef>
              <a:spcAft>
                <a:spcPts val="0"/>
              </a:spcAft>
              <a:buClr>
                <a:schemeClr val="dk1"/>
              </a:buClr>
              <a:buSzPts val="2000"/>
              <a:buFont typeface="Lora"/>
              <a:buNone/>
              <a:defRPr sz="2000" b="1">
                <a:solidFill>
                  <a:schemeClr val="dk1"/>
                </a:solidFill>
                <a:latin typeface="Lora"/>
                <a:ea typeface="Lora"/>
                <a:cs typeface="Lora"/>
                <a:sym typeface="Lora"/>
              </a:defRPr>
            </a:lvl7pPr>
            <a:lvl8pPr lvl="7">
              <a:spcBef>
                <a:spcPts val="0"/>
              </a:spcBef>
              <a:spcAft>
                <a:spcPts val="0"/>
              </a:spcAft>
              <a:buClr>
                <a:schemeClr val="dk1"/>
              </a:buClr>
              <a:buSzPts val="2000"/>
              <a:buFont typeface="Lora"/>
              <a:buNone/>
              <a:defRPr sz="2000" b="1">
                <a:solidFill>
                  <a:schemeClr val="dk1"/>
                </a:solidFill>
                <a:latin typeface="Lora"/>
                <a:ea typeface="Lora"/>
                <a:cs typeface="Lora"/>
                <a:sym typeface="Lora"/>
              </a:defRPr>
            </a:lvl8pPr>
            <a:lvl9pPr lvl="8">
              <a:spcBef>
                <a:spcPts val="0"/>
              </a:spcBef>
              <a:spcAft>
                <a:spcPts val="0"/>
              </a:spcAft>
              <a:buClr>
                <a:schemeClr val="dk1"/>
              </a:buClr>
              <a:buSzPts val="2000"/>
              <a:buFont typeface="Lora"/>
              <a:buNone/>
              <a:defRPr sz="2000" b="1">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7"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emigracion.xunta.gal/es/campana-BEME-2024-2025" TargetMode="Externa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594696" y="2022750"/>
            <a:ext cx="45237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_tradnl" dirty="0" smtClean="0"/>
              <a:t>ESTUDIOS  ESPAÑA</a:t>
            </a:r>
            <a:endParaRPr lang="es-ES" dirty="0"/>
          </a:p>
        </p:txBody>
      </p:sp>
      <p:sp>
        <p:nvSpPr>
          <p:cNvPr id="13" name="Google Shape;260;p26">
            <a:extLst>
              <a:ext uri="{FF2B5EF4-FFF2-40B4-BE49-F238E27FC236}">
                <a16:creationId xmlns:a16="http://schemas.microsoft.com/office/drawing/2014/main" id="{81652BE4-8988-2049-8B84-A08336224371}"/>
              </a:ext>
            </a:extLst>
          </p:cNvPr>
          <p:cNvSpPr/>
          <p:nvPr/>
        </p:nvSpPr>
        <p:spPr>
          <a:xfrm>
            <a:off x="3908808" y="562708"/>
            <a:ext cx="4732773" cy="2491992"/>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6;p26">
            <a:extLst>
              <a:ext uri="{FF2B5EF4-FFF2-40B4-BE49-F238E27FC236}">
                <a16:creationId xmlns:a16="http://schemas.microsoft.com/office/drawing/2014/main" id="{5FE8DB17-4160-0B46-BF58-4E3AF3A32ED7}"/>
              </a:ext>
            </a:extLst>
          </p:cNvPr>
          <p:cNvSpPr/>
          <p:nvPr/>
        </p:nvSpPr>
        <p:spPr>
          <a:xfrm flipH="1">
            <a:off x="5824237" y="1226152"/>
            <a:ext cx="154532" cy="160521"/>
          </a:xfrm>
          <a:prstGeom prst="donut">
            <a:avLst>
              <a:gd name="adj" fmla="val 3556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266;p26">
            <a:extLst>
              <a:ext uri="{FF2B5EF4-FFF2-40B4-BE49-F238E27FC236}">
                <a16:creationId xmlns:a16="http://schemas.microsoft.com/office/drawing/2014/main" id="{67028651-3496-9A42-8F02-E353DA4EC238}"/>
              </a:ext>
            </a:extLst>
          </p:cNvPr>
          <p:cNvSpPr/>
          <p:nvPr/>
        </p:nvSpPr>
        <p:spPr>
          <a:xfrm>
            <a:off x="4845769" y="1807600"/>
            <a:ext cx="174600" cy="174600"/>
          </a:xfrm>
          <a:prstGeom prst="donut">
            <a:avLst>
              <a:gd name="adj" fmla="val 3556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266;p26">
            <a:extLst>
              <a:ext uri="{FF2B5EF4-FFF2-40B4-BE49-F238E27FC236}">
                <a16:creationId xmlns:a16="http://schemas.microsoft.com/office/drawing/2014/main" id="{6A23BFA9-C2A9-2540-B89C-73A5684D8FEB}"/>
              </a:ext>
            </a:extLst>
          </p:cNvPr>
          <p:cNvSpPr/>
          <p:nvPr/>
        </p:nvSpPr>
        <p:spPr>
          <a:xfrm>
            <a:off x="6073552" y="1140431"/>
            <a:ext cx="173135" cy="173021"/>
          </a:xfrm>
          <a:prstGeom prst="donut">
            <a:avLst>
              <a:gd name="adj" fmla="val 3556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94;p13">
            <a:extLst>
              <a:ext uri="{FF2B5EF4-FFF2-40B4-BE49-F238E27FC236}">
                <a16:creationId xmlns:a16="http://schemas.microsoft.com/office/drawing/2014/main" id="{77BADB32-9CA1-524C-A192-168A48A157CC}"/>
              </a:ext>
            </a:extLst>
          </p:cNvPr>
          <p:cNvSpPr txBox="1"/>
          <p:nvPr/>
        </p:nvSpPr>
        <p:spPr>
          <a:xfrm>
            <a:off x="6450" y="4091554"/>
            <a:ext cx="9137550" cy="1051946"/>
          </a:xfrm>
          <a:prstGeom prst="rect">
            <a:avLst/>
          </a:prstGeom>
          <a:solidFill>
            <a:srgbClr val="FFC000"/>
          </a:solidFill>
          <a:ln>
            <a:solidFill>
              <a:schemeClr val="accent1"/>
            </a:solidFill>
          </a:ln>
        </p:spPr>
        <p:txBody>
          <a:bodyPr spcFirstLastPara="1" wrap="square" lIns="91425" tIns="91425" rIns="91425" bIns="91425" anchor="t" anchorCtr="0">
            <a:noAutofit/>
          </a:bodyPr>
          <a:lstStyle/>
          <a:p>
            <a:pPr marL="0" lvl="0" indent="0" algn="l" rtl="0">
              <a:spcBef>
                <a:spcPts val="1000"/>
              </a:spcBef>
              <a:spcAft>
                <a:spcPts val="0"/>
              </a:spcAft>
              <a:buNone/>
            </a:pPr>
            <a:endParaRPr sz="1100" i="1" dirty="0">
              <a:latin typeface="Lora"/>
              <a:ea typeface="Lora"/>
              <a:cs typeface="Lora"/>
              <a:sym typeface="Lora"/>
            </a:endParaRPr>
          </a:p>
          <a:p>
            <a:pPr marL="0" lvl="0" indent="0" algn="l" rtl="0">
              <a:spcBef>
                <a:spcPts val="1000"/>
              </a:spcBef>
              <a:spcAft>
                <a:spcPts val="1000"/>
              </a:spcAft>
              <a:buNone/>
            </a:pPr>
            <a:endParaRPr sz="1100" i="1" dirty="0">
              <a:latin typeface="Lora"/>
              <a:ea typeface="Lora"/>
              <a:cs typeface="Lora"/>
              <a:sym typeface="Lora"/>
            </a:endParaRPr>
          </a:p>
        </p:txBody>
      </p:sp>
      <p:sp>
        <p:nvSpPr>
          <p:cNvPr id="2" name="Elipse 1"/>
          <p:cNvSpPr/>
          <p:nvPr/>
        </p:nvSpPr>
        <p:spPr>
          <a:xfrm>
            <a:off x="1126228" y="3385146"/>
            <a:ext cx="568713" cy="558915"/>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52" y="4086654"/>
            <a:ext cx="2851219" cy="105684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821221" y="323649"/>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0" dirty="0">
                <a:solidFill>
                  <a:schemeClr val="bg1">
                    <a:lumMod val="65000"/>
                  </a:schemeClr>
                </a:solidFill>
              </a:rPr>
              <a:t>2</a:t>
            </a:r>
            <a:r>
              <a:rPr lang="en" sz="3200" b="0" dirty="0" smtClean="0">
                <a:solidFill>
                  <a:schemeClr val="bg1">
                    <a:lumMod val="65000"/>
                  </a:schemeClr>
                </a:solidFill>
              </a:rPr>
              <a:t>. MAEC-AECID (Música)</a:t>
            </a:r>
            <a:endParaRPr sz="3200" b="0" dirty="0">
              <a:solidFill>
                <a:schemeClr val="bg1">
                  <a:lumMod val="65000"/>
                </a:schemeClr>
              </a:solidFill>
            </a:endParaRPr>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pic>
        <p:nvPicPr>
          <p:cNvPr id="10" name="Image 8">
            <a:extLst>
              <a:ext uri="{FF2B5EF4-FFF2-40B4-BE49-F238E27FC236}">
                <a16:creationId xmlns:a16="http://schemas.microsoft.com/office/drawing/2014/main" id="{A4255B63-6DBB-1F49-9645-B1A4793E55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45266" y="147794"/>
            <a:ext cx="1995879" cy="1180618"/>
          </a:xfrm>
          <a:prstGeom prst="rect">
            <a:avLst/>
          </a:prstGeom>
        </p:spPr>
      </p:pic>
      <p:sp>
        <p:nvSpPr>
          <p:cNvPr id="13" name="Google Shape;170;p20"/>
          <p:cNvSpPr txBox="1">
            <a:spLocks/>
          </p:cNvSpPr>
          <p:nvPr/>
        </p:nvSpPr>
        <p:spPr>
          <a:xfrm>
            <a:off x="1625090" y="1331712"/>
            <a:ext cx="3878400"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800" smtClean="0">
                <a:highlight>
                  <a:schemeClr val="accent1"/>
                </a:highlight>
              </a:rPr>
              <a:t>Requisitos</a:t>
            </a:r>
            <a:endParaRPr lang="es-ES" sz="1800" dirty="0"/>
          </a:p>
        </p:txBody>
      </p:sp>
      <p:sp>
        <p:nvSpPr>
          <p:cNvPr id="15" name="Google Shape;171;p20"/>
          <p:cNvSpPr txBox="1">
            <a:spLocks/>
          </p:cNvSpPr>
          <p:nvPr/>
        </p:nvSpPr>
        <p:spPr>
          <a:xfrm>
            <a:off x="557752" y="1808818"/>
            <a:ext cx="8450325" cy="335198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tx1"/>
              </a:buClr>
              <a:buFont typeface="Arial" panose="020B0604020202020204" pitchFamily="34" charset="0"/>
              <a:buChar char="•"/>
            </a:pPr>
            <a:r>
              <a:rPr lang="es-ES" smtClean="0">
                <a:latin typeface="Al Nile" pitchFamily="2" charset="-78"/>
                <a:cs typeface="Al Nile" pitchFamily="2" charset="-78"/>
              </a:rPr>
              <a:t>Tener la pre-admisión en la Escuela Superior de Música Reina Sofía para alguno de los estudios2 de este programa.</a:t>
            </a:r>
          </a:p>
          <a:p>
            <a:pPr>
              <a:buClr>
                <a:schemeClr val="tx1"/>
              </a:buClr>
              <a:buFont typeface="Arial" panose="020B0604020202020204" pitchFamily="34" charset="0"/>
              <a:buChar char="•"/>
            </a:pPr>
            <a:r>
              <a:rPr lang="es-ES" smtClean="0">
                <a:latin typeface="Al Nile" pitchFamily="2" charset="-78"/>
                <a:cs typeface="Al Nile" pitchFamily="2" charset="-78"/>
              </a:rPr>
              <a:t>No poseer el permiso de residencia en España. Quedan exceptuados los que gocen del estatuto de refugiado otorgado por el Reino de España,.</a:t>
            </a:r>
          </a:p>
          <a:p>
            <a:pPr>
              <a:buClr>
                <a:schemeClr val="tx1"/>
              </a:buClr>
              <a:buFont typeface="Arial" panose="020B0604020202020204" pitchFamily="34" charset="0"/>
              <a:buChar char="•"/>
            </a:pPr>
            <a:r>
              <a:rPr lang="es-ES" smtClean="0">
                <a:latin typeface="Al Nile" pitchFamily="2" charset="-78"/>
                <a:cs typeface="Al Nile" pitchFamily="2" charset="-78"/>
              </a:rPr>
              <a:t>No poseer doble nacionalidad con algún país miembro de la Unión Europea, incluida España. </a:t>
            </a:r>
          </a:p>
          <a:p>
            <a:pPr>
              <a:buClr>
                <a:schemeClr val="tx1"/>
              </a:buClr>
              <a:buFont typeface="Arial" panose="020B0604020202020204" pitchFamily="34" charset="0"/>
              <a:buChar char="•"/>
            </a:pPr>
            <a:r>
              <a:rPr lang="es-ES" smtClean="0">
                <a:latin typeface="Al Nile" pitchFamily="2" charset="-78"/>
                <a:cs typeface="Al Nile" pitchFamily="2" charset="-78"/>
              </a:rPr>
              <a:t>Los solicitantes con doble nacionalidad, que no sea con un país miembro de la Unión Europea, deberán elegir la nacionalidad con la que desean cumplimentar el formulario de solicitud de beca y, en consecuencia, aportar los datos de identificación correspondientes a la misma. </a:t>
            </a:r>
          </a:p>
          <a:p>
            <a:pPr>
              <a:buClr>
                <a:schemeClr val="tx1"/>
              </a:buClr>
              <a:buFont typeface="Arial" panose="020B0604020202020204" pitchFamily="34" charset="0"/>
              <a:buChar char="•"/>
            </a:pPr>
            <a:r>
              <a:rPr lang="es-ES" smtClean="0">
                <a:latin typeface="Al Nile" pitchFamily="2" charset="-78"/>
                <a:cs typeface="Al Nile" pitchFamily="2" charset="-78"/>
              </a:rPr>
              <a:t>No haber sido becario de la AECID, ni de la Fundación Carolina, desde las convocatorias 2011-2012.</a:t>
            </a:r>
          </a:p>
          <a:p>
            <a:pPr>
              <a:buClr>
                <a:schemeClr val="tx1"/>
              </a:buClr>
              <a:buFont typeface="Arial" panose="020B0604020202020204" pitchFamily="34" charset="0"/>
              <a:buChar char="•"/>
            </a:pPr>
            <a:r>
              <a:rPr lang="es-ES" smtClean="0">
                <a:latin typeface="Al Nile" pitchFamily="2" charset="-78"/>
                <a:cs typeface="Al Nile" pitchFamily="2" charset="-78"/>
              </a:rPr>
              <a:t>Estar en posesión de pasaporte nacional en el momento de incorporarse en la Escuela Superior de Música Reina Sofía.</a:t>
            </a:r>
          </a:p>
          <a:p>
            <a:pPr>
              <a:buClr>
                <a:schemeClr val="tx1"/>
              </a:buClr>
              <a:buFont typeface="Arial" panose="020B0604020202020204" pitchFamily="34" charset="0"/>
              <a:buChar char="•"/>
            </a:pPr>
            <a:r>
              <a:rPr lang="es-ES" smtClean="0">
                <a:latin typeface="Al Nile" pitchFamily="2" charset="-78"/>
                <a:cs typeface="Al Nile" pitchFamily="2" charset="-78"/>
              </a:rPr>
              <a:t>En el caso de haber sido residente fiscal español en el pasado, Hallarse al corriente, de las obligaciones tributarias y de Seguridad Social españolas. </a:t>
            </a:r>
            <a:endParaRPr lang="es-ES" dirty="0">
              <a:latin typeface="Al Nile" pitchFamily="2" charset="-78"/>
              <a:cs typeface="Al Nile" pitchFamily="2" charset="-78"/>
            </a:endParaRPr>
          </a:p>
        </p:txBody>
      </p:sp>
    </p:spTree>
    <p:extLst>
      <p:ext uri="{BB962C8B-B14F-4D97-AF65-F5344CB8AC3E}">
        <p14:creationId xmlns:p14="http://schemas.microsoft.com/office/powerpoint/2010/main" val="2623533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821221" y="323649"/>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0" dirty="0">
                <a:solidFill>
                  <a:schemeClr val="bg1">
                    <a:lumMod val="65000"/>
                  </a:schemeClr>
                </a:solidFill>
              </a:rPr>
              <a:t>2</a:t>
            </a:r>
            <a:r>
              <a:rPr lang="en" sz="3200" b="0" dirty="0" smtClean="0">
                <a:solidFill>
                  <a:schemeClr val="bg1">
                    <a:lumMod val="65000"/>
                  </a:schemeClr>
                </a:solidFill>
              </a:rPr>
              <a:t>. MAEC-AECID (Música) </a:t>
            </a:r>
            <a:endParaRPr sz="3200" b="0" dirty="0">
              <a:solidFill>
                <a:schemeClr val="bg1">
                  <a:lumMod val="65000"/>
                </a:schemeClr>
              </a:solidFill>
            </a:endParaRPr>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pic>
        <p:nvPicPr>
          <p:cNvPr id="10" name="Image 8">
            <a:extLst>
              <a:ext uri="{FF2B5EF4-FFF2-40B4-BE49-F238E27FC236}">
                <a16:creationId xmlns:a16="http://schemas.microsoft.com/office/drawing/2014/main" id="{A4255B63-6DBB-1F49-9645-B1A4793E55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45266" y="147794"/>
            <a:ext cx="1995879" cy="1180618"/>
          </a:xfrm>
          <a:prstGeom prst="rect">
            <a:avLst/>
          </a:prstGeom>
        </p:spPr>
      </p:pic>
      <p:sp>
        <p:nvSpPr>
          <p:cNvPr id="13" name="Google Shape;170;p20"/>
          <p:cNvSpPr txBox="1">
            <a:spLocks/>
          </p:cNvSpPr>
          <p:nvPr/>
        </p:nvSpPr>
        <p:spPr>
          <a:xfrm>
            <a:off x="1625090" y="1407293"/>
            <a:ext cx="3878400"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800" dirty="0" smtClean="0">
                <a:highlight>
                  <a:schemeClr val="accent1"/>
                </a:highlight>
              </a:rPr>
              <a:t>Documentación</a:t>
            </a:r>
            <a:endParaRPr lang="es-ES" sz="1800" dirty="0"/>
          </a:p>
        </p:txBody>
      </p:sp>
      <p:sp>
        <p:nvSpPr>
          <p:cNvPr id="9" name="Google Shape;171;p20"/>
          <p:cNvSpPr txBox="1">
            <a:spLocks/>
          </p:cNvSpPr>
          <p:nvPr/>
        </p:nvSpPr>
        <p:spPr>
          <a:xfrm>
            <a:off x="1135464" y="2065744"/>
            <a:ext cx="7084088" cy="335198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tx1"/>
              </a:buClr>
              <a:buFont typeface="Arial" panose="020B0604020202020204" pitchFamily="34" charset="0"/>
              <a:buChar char="•"/>
            </a:pPr>
            <a:r>
              <a:rPr lang="es-ES" sz="2000" dirty="0" smtClean="0">
                <a:latin typeface="Al Nile" pitchFamily="2" charset="-78"/>
                <a:cs typeface="Al Nile" pitchFamily="2" charset="-78"/>
              </a:rPr>
              <a:t>Copia de la solicitud de pre-admisión en la Escuela Superior de Música Reina Sofía para el curso 2022/2023.</a:t>
            </a:r>
          </a:p>
          <a:p>
            <a:pPr>
              <a:buClr>
                <a:schemeClr val="tx1"/>
              </a:buClr>
              <a:buFont typeface="Arial" panose="020B0604020202020204" pitchFamily="34" charset="0"/>
              <a:buChar char="•"/>
            </a:pPr>
            <a:r>
              <a:rPr lang="es-ES" sz="2000" dirty="0" smtClean="0">
                <a:latin typeface="Al Nile" pitchFamily="2" charset="-78"/>
                <a:cs typeface="Al Nile" pitchFamily="2" charset="-78"/>
              </a:rPr>
              <a:t>Copia del documento de identidad personal o del que reglamentariamente lo sustituya.</a:t>
            </a:r>
          </a:p>
          <a:p>
            <a:pPr>
              <a:buClr>
                <a:schemeClr val="tx1"/>
              </a:buClr>
              <a:buFont typeface="Arial" panose="020B0604020202020204" pitchFamily="34" charset="0"/>
              <a:buChar char="•"/>
            </a:pPr>
            <a:r>
              <a:rPr lang="es-ES" sz="2000" dirty="0" smtClean="0">
                <a:latin typeface="Al Nile" pitchFamily="2" charset="-78"/>
                <a:cs typeface="Al Nile" pitchFamily="2" charset="-78"/>
              </a:rPr>
              <a:t>Currículum vitae.</a:t>
            </a:r>
          </a:p>
          <a:p>
            <a:pPr>
              <a:buClr>
                <a:schemeClr val="tx1"/>
              </a:buClr>
              <a:buFont typeface="Arial" panose="020B0604020202020204" pitchFamily="34" charset="0"/>
              <a:buChar char="•"/>
            </a:pPr>
            <a:r>
              <a:rPr lang="es-ES" sz="2000" dirty="0" smtClean="0">
                <a:latin typeface="Al Nile" pitchFamily="2" charset="-78"/>
                <a:cs typeface="Al Nile" pitchFamily="2" charset="-78"/>
              </a:rPr>
              <a:t>Certificado de estar al corriente con la Agencia Tributaria. </a:t>
            </a:r>
            <a:endParaRPr lang="es-ES" sz="2000" dirty="0">
              <a:latin typeface="Al Nile" pitchFamily="2" charset="-78"/>
              <a:cs typeface="Al Nile" pitchFamily="2" charset="-78"/>
            </a:endParaRPr>
          </a:p>
        </p:txBody>
      </p:sp>
    </p:spTree>
    <p:extLst>
      <p:ext uri="{BB962C8B-B14F-4D97-AF65-F5344CB8AC3E}">
        <p14:creationId xmlns:p14="http://schemas.microsoft.com/office/powerpoint/2010/main" val="31839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821221" y="323649"/>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0" dirty="0">
                <a:solidFill>
                  <a:schemeClr val="bg1">
                    <a:lumMod val="65000"/>
                  </a:schemeClr>
                </a:solidFill>
              </a:rPr>
              <a:t>2</a:t>
            </a:r>
            <a:r>
              <a:rPr lang="en" sz="3200" b="0" dirty="0" smtClean="0">
                <a:solidFill>
                  <a:schemeClr val="bg1">
                    <a:lumMod val="65000"/>
                  </a:schemeClr>
                </a:solidFill>
              </a:rPr>
              <a:t>. MAEC-AECID (ASALE)</a:t>
            </a:r>
            <a:endParaRPr sz="3200" b="0" dirty="0">
              <a:solidFill>
                <a:schemeClr val="bg1">
                  <a:lumMod val="65000"/>
                </a:schemeClr>
              </a:solidFill>
            </a:endParaRPr>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sp>
        <p:nvSpPr>
          <p:cNvPr id="12" name="Google Shape;124;p17"/>
          <p:cNvSpPr txBox="1">
            <a:spLocks/>
          </p:cNvSpPr>
          <p:nvPr/>
        </p:nvSpPr>
        <p:spPr>
          <a:xfrm>
            <a:off x="1422594" y="1912451"/>
            <a:ext cx="7120633"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b="1" dirty="0" smtClean="0">
                <a:highlight>
                  <a:schemeClr val="accent1"/>
                </a:highlight>
              </a:rPr>
              <a:t>Programa: ASALE </a:t>
            </a:r>
          </a:p>
          <a:p>
            <a:r>
              <a:rPr lang="es-ES" sz="2000" dirty="0" smtClean="0">
                <a:latin typeface="Al Nile" pitchFamily="2" charset="-78"/>
                <a:cs typeface="Al Nile" pitchFamily="2" charset="-78"/>
              </a:rPr>
              <a:t>Máster </a:t>
            </a:r>
            <a:r>
              <a:rPr lang="es-ES" sz="2000" dirty="0">
                <a:latin typeface="Al Nile" pitchFamily="2" charset="-78"/>
                <a:cs typeface="Al Nile" pitchFamily="2" charset="-78"/>
              </a:rPr>
              <a:t>en lexicografía y estancias de colaboración formativas en las sedes de las Academias asociadas a la Real Academia de España (RAE)</a:t>
            </a:r>
            <a:endParaRPr lang="es-ES" sz="2000" b="1" dirty="0" smtClean="0">
              <a:highlight>
                <a:schemeClr val="accent1"/>
              </a:highlight>
            </a:endParaRPr>
          </a:p>
          <a:p>
            <a:endParaRPr lang="es-ES" sz="2000" dirty="0" smtClean="0">
              <a:latin typeface="Al Nile" pitchFamily="2" charset="-78"/>
              <a:cs typeface="Al Nile" pitchFamily="2" charset="-78"/>
            </a:endParaRPr>
          </a:p>
        </p:txBody>
      </p:sp>
      <p:pic>
        <p:nvPicPr>
          <p:cNvPr id="10" name="Image 8">
            <a:extLst>
              <a:ext uri="{FF2B5EF4-FFF2-40B4-BE49-F238E27FC236}">
                <a16:creationId xmlns:a16="http://schemas.microsoft.com/office/drawing/2014/main" id="{A4255B63-6DBB-1F49-9645-B1A4793E55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45266" y="147794"/>
            <a:ext cx="1995879" cy="1180618"/>
          </a:xfrm>
          <a:prstGeom prst="rect">
            <a:avLst/>
          </a:prstGeom>
        </p:spPr>
      </p:pic>
      <p:sp>
        <p:nvSpPr>
          <p:cNvPr id="14" name="Google Shape;157;p19">
            <a:extLst>
              <a:ext uri="{FF2B5EF4-FFF2-40B4-BE49-F238E27FC236}">
                <a16:creationId xmlns:a16="http://schemas.microsoft.com/office/drawing/2014/main" id="{DB645D94-89F1-0243-9D8F-3EC0157DD312}"/>
              </a:ext>
            </a:extLst>
          </p:cNvPr>
          <p:cNvSpPr txBox="1">
            <a:spLocks/>
          </p:cNvSpPr>
          <p:nvPr/>
        </p:nvSpPr>
        <p:spPr>
          <a:xfrm>
            <a:off x="1239690" y="2259661"/>
            <a:ext cx="4023686" cy="3231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endParaRPr lang="fr-FR" sz="1800" dirty="0">
              <a:latin typeface="Al Nile" pitchFamily="2" charset="-78"/>
              <a:cs typeface="Al Nile" pitchFamily="2" charset="-78"/>
            </a:endParaRPr>
          </a:p>
        </p:txBody>
      </p:sp>
      <p:sp>
        <p:nvSpPr>
          <p:cNvPr id="13" name="Google Shape;159;p19"/>
          <p:cNvSpPr txBox="1">
            <a:spLocks/>
          </p:cNvSpPr>
          <p:nvPr/>
        </p:nvSpPr>
        <p:spPr>
          <a:xfrm>
            <a:off x="1044690" y="2695261"/>
            <a:ext cx="7572579" cy="3231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Clr>
                <a:schemeClr val="tx1"/>
              </a:buClr>
              <a:buFont typeface="Arial" panose="020B0604020202020204" pitchFamily="34" charset="0"/>
              <a:buChar char="•"/>
            </a:pPr>
            <a:r>
              <a:rPr lang="es-ES" sz="1800" dirty="0" smtClean="0">
                <a:latin typeface="Al Nile" pitchFamily="2" charset="-78"/>
                <a:cs typeface="Al Nile" pitchFamily="2" charset="-78"/>
              </a:rPr>
              <a:t>Para profesionales afines a la lingüística y filología hispánicas que deseen realizar el Master de Lexicografía Hispánica y Corrección Lingüística de la Universidad de León.</a:t>
            </a:r>
          </a:p>
          <a:p>
            <a:pPr marL="342900" indent="-342900">
              <a:buClr>
                <a:schemeClr val="tx1"/>
              </a:buClr>
              <a:buFont typeface="Arial" panose="020B0604020202020204" pitchFamily="34" charset="0"/>
              <a:buChar char="•"/>
            </a:pPr>
            <a:r>
              <a:rPr lang="es-ES" sz="1800" dirty="0" smtClean="0">
                <a:latin typeface="Al Nile" pitchFamily="2" charset="-78"/>
                <a:cs typeface="Al Nile" pitchFamily="2" charset="-78"/>
              </a:rPr>
              <a:t>Periodo de aprendizaje y una estancia formativa: Master presencial de Lexicografía en la Universidad de León y estancia formativa en la Academia de la Lengua española del país. </a:t>
            </a:r>
          </a:p>
          <a:p>
            <a:pPr marL="342900" indent="-342900">
              <a:buClr>
                <a:schemeClr val="tx1"/>
              </a:buClr>
              <a:buFont typeface="Arial" panose="020B0604020202020204" pitchFamily="34" charset="0"/>
              <a:buChar char="•"/>
            </a:pPr>
            <a:r>
              <a:rPr lang="es-ES" sz="1800" dirty="0" smtClean="0">
                <a:latin typeface="Al Nile" pitchFamily="2" charset="-78"/>
                <a:cs typeface="Al Nile" pitchFamily="2" charset="-78"/>
              </a:rPr>
              <a:t>Los interesados en esta beca solo podrán aplicar en la academia de su país.</a:t>
            </a:r>
          </a:p>
          <a:p>
            <a:pPr marL="342900" indent="-342900">
              <a:buFont typeface="Arial" panose="020B0604020202020204" pitchFamily="34" charset="0"/>
              <a:buChar char="•"/>
            </a:pPr>
            <a:endParaRPr lang="fr-FR" sz="1800" dirty="0">
              <a:latin typeface="Al Nile" pitchFamily="2" charset="-78"/>
              <a:cs typeface="Al Nile" pitchFamily="2" charset="-78"/>
            </a:endParaRPr>
          </a:p>
        </p:txBody>
      </p:sp>
    </p:spTree>
    <p:extLst>
      <p:ext uri="{BB962C8B-B14F-4D97-AF65-F5344CB8AC3E}">
        <p14:creationId xmlns:p14="http://schemas.microsoft.com/office/powerpoint/2010/main" val="2521868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821221" y="323649"/>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0" dirty="0">
                <a:solidFill>
                  <a:schemeClr val="bg1">
                    <a:lumMod val="65000"/>
                  </a:schemeClr>
                </a:solidFill>
              </a:rPr>
              <a:t>2</a:t>
            </a:r>
            <a:r>
              <a:rPr lang="en" sz="3200" b="0" dirty="0" smtClean="0">
                <a:solidFill>
                  <a:schemeClr val="bg1">
                    <a:lumMod val="65000"/>
                  </a:schemeClr>
                </a:solidFill>
              </a:rPr>
              <a:t>. MAEC-AECID (ASALE) </a:t>
            </a:r>
            <a:endParaRPr sz="3200" b="0" dirty="0">
              <a:solidFill>
                <a:schemeClr val="bg1">
                  <a:lumMod val="65000"/>
                </a:schemeClr>
              </a:solidFill>
            </a:endParaRPr>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pic>
        <p:nvPicPr>
          <p:cNvPr id="10" name="Image 8">
            <a:extLst>
              <a:ext uri="{FF2B5EF4-FFF2-40B4-BE49-F238E27FC236}">
                <a16:creationId xmlns:a16="http://schemas.microsoft.com/office/drawing/2014/main" id="{A4255B63-6DBB-1F49-9645-B1A4793E55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45266" y="147794"/>
            <a:ext cx="1995879" cy="1180618"/>
          </a:xfrm>
          <a:prstGeom prst="rect">
            <a:avLst/>
          </a:prstGeom>
        </p:spPr>
      </p:pic>
      <p:sp>
        <p:nvSpPr>
          <p:cNvPr id="13" name="Google Shape;170;p20"/>
          <p:cNvSpPr txBox="1">
            <a:spLocks/>
          </p:cNvSpPr>
          <p:nvPr/>
        </p:nvSpPr>
        <p:spPr>
          <a:xfrm>
            <a:off x="1625090" y="1407293"/>
            <a:ext cx="3878400"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800" dirty="0" smtClean="0">
                <a:highlight>
                  <a:schemeClr val="accent1"/>
                </a:highlight>
              </a:rPr>
              <a:t>Características</a:t>
            </a:r>
            <a:endParaRPr lang="es-ES" sz="1800" dirty="0"/>
          </a:p>
        </p:txBody>
      </p:sp>
      <p:sp>
        <p:nvSpPr>
          <p:cNvPr id="12" name="Google Shape;157;p19"/>
          <p:cNvSpPr txBox="1">
            <a:spLocks/>
          </p:cNvSpPr>
          <p:nvPr/>
        </p:nvSpPr>
        <p:spPr>
          <a:xfrm>
            <a:off x="304803" y="1948752"/>
            <a:ext cx="4998717" cy="302018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s-ES" sz="1800" b="1" dirty="0" smtClean="0">
                <a:latin typeface="Al Nile" pitchFamily="2" charset="-78"/>
                <a:cs typeface="Al Nile" pitchFamily="2" charset="-78"/>
              </a:rPr>
              <a:t>Modalidades</a:t>
            </a:r>
          </a:p>
          <a:p>
            <a:pPr>
              <a:buClr>
                <a:schemeClr val="tx1"/>
              </a:buClr>
              <a:buFont typeface="Arial" panose="020B0604020202020204" pitchFamily="34" charset="0"/>
              <a:buChar char="•"/>
            </a:pPr>
            <a:r>
              <a:rPr lang="es-ES" sz="1600" dirty="0" smtClean="0">
                <a:latin typeface="Al Nile"/>
              </a:rPr>
              <a:t>  Para cursar el módulo presencial del máster en Madrid y León (enero-junio de 2023).</a:t>
            </a:r>
          </a:p>
          <a:p>
            <a:pPr>
              <a:buClr>
                <a:schemeClr val="tx1"/>
              </a:buClr>
              <a:buFont typeface="Arial" panose="020B0604020202020204" pitchFamily="34" charset="0"/>
              <a:buChar char="•"/>
            </a:pPr>
            <a:r>
              <a:rPr lang="es-ES" sz="1600" dirty="0" smtClean="0">
                <a:latin typeface="Al Nile"/>
              </a:rPr>
              <a:t>  Para realizar el módulo de prácticas a tiempo completo en la academia del país de origen del beneficiario (julio-diciembre de 2023).</a:t>
            </a:r>
          </a:p>
          <a:p>
            <a:pPr>
              <a:buClr>
                <a:schemeClr val="tx1"/>
              </a:buClr>
              <a:buFont typeface="Arial" panose="020B0604020202020204" pitchFamily="34" charset="0"/>
              <a:buChar char="•"/>
            </a:pPr>
            <a:r>
              <a:rPr lang="es-ES" sz="1600" dirty="0" smtClean="0">
                <a:latin typeface="Al Nile"/>
              </a:rPr>
              <a:t>  Para desarrollar, una vez finalizado el máster, una estancia de colaboración formativa en dicha academia (enero-diciembre de 2024). </a:t>
            </a:r>
            <a:endParaRPr lang="es-ES" sz="1600" dirty="0">
              <a:latin typeface="Al Nile"/>
            </a:endParaRPr>
          </a:p>
        </p:txBody>
      </p:sp>
      <p:sp>
        <p:nvSpPr>
          <p:cNvPr id="14" name="Google Shape;157;p19">
            <a:extLst>
              <a:ext uri="{FF2B5EF4-FFF2-40B4-BE49-F238E27FC236}">
                <a16:creationId xmlns:a16="http://schemas.microsoft.com/office/drawing/2014/main" id="{ACDD2348-13EA-F44C-8748-F3AEDD4AED7F}"/>
              </a:ext>
            </a:extLst>
          </p:cNvPr>
          <p:cNvSpPr txBox="1">
            <a:spLocks/>
          </p:cNvSpPr>
          <p:nvPr/>
        </p:nvSpPr>
        <p:spPr>
          <a:xfrm>
            <a:off x="5576391" y="1950468"/>
            <a:ext cx="3734595" cy="323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4pPr>
            <a:lvl5pPr marL="2286000" marR="0" lvl="4"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5pPr>
            <a:lvl6pPr marL="2743200" marR="0" lvl="5"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6pPr>
            <a:lvl7pPr marL="3200400" marR="0" lvl="6"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7pPr>
            <a:lvl8pPr marL="3657600" marR="0" lvl="7"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8pPr>
            <a:lvl9pPr marL="4114800" marR="0" lvl="8"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9pPr>
          </a:lstStyle>
          <a:p>
            <a:pPr marL="0" indent="0">
              <a:buFont typeface="Quattrocento Sans"/>
              <a:buNone/>
            </a:pPr>
            <a:r>
              <a:rPr lang="es-ES" b="1" dirty="0">
                <a:latin typeface="Al Nile" pitchFamily="2" charset="-78"/>
                <a:cs typeface="Al Nile" pitchFamily="2" charset="-78"/>
              </a:rPr>
              <a:t>Beneficios</a:t>
            </a:r>
          </a:p>
          <a:p>
            <a:pPr>
              <a:buClr>
                <a:schemeClr val="tx1"/>
              </a:buClr>
              <a:buFont typeface="Arial" panose="020B0604020202020204" pitchFamily="34" charset="0"/>
              <a:buChar char="•"/>
            </a:pPr>
            <a:r>
              <a:rPr lang="es-ES" sz="1600" dirty="0">
                <a:latin typeface="Al Nile" pitchFamily="2" charset="-78"/>
                <a:cs typeface="Al Nile" pitchFamily="2" charset="-78"/>
              </a:rPr>
              <a:t>Una mensualidad de </a:t>
            </a:r>
            <a:r>
              <a:rPr lang="es-ES" sz="1600" dirty="0" smtClean="0">
                <a:latin typeface="Al Nile" pitchFamily="2" charset="-78"/>
                <a:cs typeface="Al Nile" pitchFamily="2" charset="-78"/>
              </a:rPr>
              <a:t>2.200</a:t>
            </a:r>
            <a:r>
              <a:rPr lang="fr-FR" sz="1600" dirty="0">
                <a:latin typeface="Al Nile" pitchFamily="2" charset="-78"/>
                <a:cs typeface="Al Nile" pitchFamily="2" charset="-78"/>
              </a:rPr>
              <a:t>€</a:t>
            </a:r>
            <a:r>
              <a:rPr lang="es-ES" sz="1600" dirty="0">
                <a:latin typeface="Al Nile" pitchFamily="2" charset="-78"/>
                <a:cs typeface="Al Nile" pitchFamily="2" charset="-78"/>
              </a:rPr>
              <a:t>  y el resto de </a:t>
            </a:r>
            <a:r>
              <a:rPr lang="es-ES" sz="1600" dirty="0" smtClean="0">
                <a:latin typeface="Al Nile" pitchFamily="2" charset="-78"/>
                <a:cs typeface="Al Nile" pitchFamily="2" charset="-78"/>
              </a:rPr>
              <a:t>1.000</a:t>
            </a:r>
            <a:r>
              <a:rPr lang="fr-FR" sz="1600" dirty="0" smtClean="0">
                <a:latin typeface="Al Nile" pitchFamily="2" charset="-78"/>
                <a:cs typeface="Al Nile" pitchFamily="2" charset="-78"/>
              </a:rPr>
              <a:t>€. </a:t>
            </a:r>
            <a:endParaRPr lang="fr-FR" sz="1600" dirty="0">
              <a:latin typeface="Al Nile" pitchFamily="2" charset="-78"/>
              <a:cs typeface="Al Nile" pitchFamily="2" charset="-78"/>
            </a:endParaRPr>
          </a:p>
          <a:p>
            <a:pPr>
              <a:buClr>
                <a:schemeClr val="tx1"/>
              </a:buClr>
              <a:buFont typeface="Arial" panose="020B0604020202020204" pitchFamily="34" charset="0"/>
              <a:buChar char="•"/>
            </a:pPr>
            <a:r>
              <a:rPr lang="es-ES" sz="1600" dirty="0">
                <a:latin typeface="Al Nile" pitchFamily="2" charset="-78"/>
                <a:cs typeface="Al Nile" pitchFamily="2" charset="-78"/>
              </a:rPr>
              <a:t>Seguro médico y </a:t>
            </a:r>
            <a:r>
              <a:rPr lang="es-ES" sz="1600" dirty="0" smtClean="0">
                <a:latin typeface="Al Nile" pitchFamily="2" charset="-78"/>
                <a:cs typeface="Al Nile" pitchFamily="2" charset="-78"/>
              </a:rPr>
              <a:t>accidentes.</a:t>
            </a:r>
            <a:endParaRPr lang="es-ES" sz="1600" dirty="0">
              <a:latin typeface="Al Nile" pitchFamily="2" charset="-78"/>
              <a:cs typeface="Al Nile" pitchFamily="2" charset="-78"/>
            </a:endParaRPr>
          </a:p>
        </p:txBody>
      </p:sp>
      <p:cxnSp>
        <p:nvCxnSpPr>
          <p:cNvPr id="3" name="Conector recto 2"/>
          <p:cNvCxnSpPr/>
          <p:nvPr/>
        </p:nvCxnSpPr>
        <p:spPr>
          <a:xfrm>
            <a:off x="5371375" y="2187133"/>
            <a:ext cx="0" cy="25627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1083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821221" y="323649"/>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0" dirty="0">
                <a:solidFill>
                  <a:schemeClr val="bg1">
                    <a:lumMod val="65000"/>
                  </a:schemeClr>
                </a:solidFill>
              </a:rPr>
              <a:t>2</a:t>
            </a:r>
            <a:r>
              <a:rPr lang="en" sz="3200" b="0" dirty="0" smtClean="0">
                <a:solidFill>
                  <a:schemeClr val="bg1">
                    <a:lumMod val="65000"/>
                  </a:schemeClr>
                </a:solidFill>
              </a:rPr>
              <a:t>. MAEC-AECID (ASALE) </a:t>
            </a:r>
            <a:endParaRPr sz="3200" b="0" dirty="0">
              <a:solidFill>
                <a:schemeClr val="bg1">
                  <a:lumMod val="65000"/>
                </a:schemeClr>
              </a:solidFill>
            </a:endParaRPr>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pic>
        <p:nvPicPr>
          <p:cNvPr id="10" name="Image 8">
            <a:extLst>
              <a:ext uri="{FF2B5EF4-FFF2-40B4-BE49-F238E27FC236}">
                <a16:creationId xmlns:a16="http://schemas.microsoft.com/office/drawing/2014/main" id="{A4255B63-6DBB-1F49-9645-B1A4793E55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45266" y="147794"/>
            <a:ext cx="1995879" cy="1180618"/>
          </a:xfrm>
          <a:prstGeom prst="rect">
            <a:avLst/>
          </a:prstGeom>
        </p:spPr>
      </p:pic>
      <p:sp>
        <p:nvSpPr>
          <p:cNvPr id="13" name="Google Shape;170;p20"/>
          <p:cNvSpPr txBox="1">
            <a:spLocks/>
          </p:cNvSpPr>
          <p:nvPr/>
        </p:nvSpPr>
        <p:spPr>
          <a:xfrm>
            <a:off x="1625090" y="1407293"/>
            <a:ext cx="3878400"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800" dirty="0" smtClean="0">
                <a:highlight>
                  <a:schemeClr val="accent1"/>
                </a:highlight>
              </a:rPr>
              <a:t>Requisitos</a:t>
            </a:r>
            <a:endParaRPr lang="es-ES" sz="1800" dirty="0"/>
          </a:p>
        </p:txBody>
      </p:sp>
      <p:sp>
        <p:nvSpPr>
          <p:cNvPr id="15" name="Google Shape;171;p20"/>
          <p:cNvSpPr txBox="1">
            <a:spLocks/>
          </p:cNvSpPr>
          <p:nvPr/>
        </p:nvSpPr>
        <p:spPr>
          <a:xfrm>
            <a:off x="984909" y="1813982"/>
            <a:ext cx="7465671" cy="332835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tx1"/>
              </a:buClr>
              <a:buFont typeface="Arial" panose="020B0604020202020204" pitchFamily="34" charset="0"/>
              <a:buChar char="•"/>
            </a:pPr>
            <a:r>
              <a:rPr lang="es-ES" sz="1600" dirty="0" smtClean="0">
                <a:latin typeface="Al Nile"/>
                <a:cs typeface="Al Nile"/>
              </a:rPr>
              <a:t>El aspirante solo podrá solicitar beca para la academia de su país. </a:t>
            </a:r>
          </a:p>
          <a:p>
            <a:pPr>
              <a:buClr>
                <a:schemeClr val="tx1"/>
              </a:buClr>
              <a:buFont typeface="Arial" panose="020B0604020202020204" pitchFamily="34" charset="0"/>
              <a:buChar char="•"/>
            </a:pPr>
            <a:r>
              <a:rPr lang="es-ES" sz="1600" dirty="0" smtClean="0">
                <a:latin typeface="Al Nile"/>
                <a:cs typeface="Al Nile"/>
              </a:rPr>
              <a:t>No poseer doble nacionalidad con algún país miembro de la Unión Europea incluida la española. Los solicitantes con doble nacionalidad, que no sea con un país miembro de la Unión Europea, deberán elegir la nacionalidad con la que desean cumplimentar el formulario de solicitud de beca.</a:t>
            </a:r>
          </a:p>
          <a:p>
            <a:pPr>
              <a:buClr>
                <a:schemeClr val="tx1"/>
              </a:buClr>
              <a:buFont typeface="Arial" panose="020B0604020202020204" pitchFamily="34" charset="0"/>
              <a:buChar char="•"/>
            </a:pPr>
            <a:r>
              <a:rPr lang="es-ES" sz="1600" dirty="0" smtClean="0">
                <a:latin typeface="Al Nile"/>
                <a:cs typeface="Al Nile"/>
              </a:rPr>
              <a:t>No haber sido becario de la AECID, a excepción de los beneficiarios de beca de nueva concesión del Programa ASALE de la convocatoria 2021-2022.</a:t>
            </a:r>
          </a:p>
          <a:p>
            <a:pPr>
              <a:buClr>
                <a:schemeClr val="tx1"/>
              </a:buClr>
              <a:buFont typeface="Arial" panose="020B0604020202020204" pitchFamily="34" charset="0"/>
              <a:buChar char="•"/>
            </a:pPr>
            <a:r>
              <a:rPr lang="es-ES" sz="1600" dirty="0" smtClean="0">
                <a:latin typeface="Al Nile"/>
                <a:cs typeface="Al Nile"/>
              </a:rPr>
              <a:t>Poseer título universitario superior en materias afines a la Lingüística y Filología hispánicas.</a:t>
            </a:r>
          </a:p>
          <a:p>
            <a:pPr>
              <a:buClr>
                <a:schemeClr val="tx1"/>
              </a:buClr>
              <a:buFont typeface="Arial" panose="020B0604020202020204" pitchFamily="34" charset="0"/>
              <a:buChar char="•"/>
            </a:pPr>
            <a:r>
              <a:rPr lang="es-ES" sz="1600" dirty="0" smtClean="0">
                <a:latin typeface="Al Nile"/>
                <a:cs typeface="Al Nile"/>
              </a:rPr>
              <a:t>En caso de haber sido residente fiscal español en el pasado, hallarse al corriente, en su caso, de las obligaciones tributarias y de Seguridad Social españolas.</a:t>
            </a:r>
          </a:p>
          <a:p>
            <a:pPr>
              <a:buClr>
                <a:schemeClr val="tx1"/>
              </a:buClr>
              <a:buFont typeface="Arial" panose="020B0604020202020204" pitchFamily="34" charset="0"/>
              <a:buChar char="•"/>
            </a:pPr>
            <a:r>
              <a:rPr lang="es-ES" sz="1600" dirty="0" smtClean="0">
                <a:latin typeface="Al Nile"/>
                <a:cs typeface="Al Nile"/>
              </a:rPr>
              <a:t>Edad no superior a 45 años a 31 de diciembre de 2022.</a:t>
            </a:r>
            <a:endParaRPr lang="es-ES" sz="1600" dirty="0">
              <a:latin typeface="Al Nile"/>
              <a:cs typeface="Al Nile"/>
            </a:endParaRPr>
          </a:p>
        </p:txBody>
      </p:sp>
    </p:spTree>
    <p:extLst>
      <p:ext uri="{BB962C8B-B14F-4D97-AF65-F5344CB8AC3E}">
        <p14:creationId xmlns:p14="http://schemas.microsoft.com/office/powerpoint/2010/main" val="1999018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821221" y="323649"/>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0" dirty="0">
                <a:solidFill>
                  <a:schemeClr val="bg1">
                    <a:lumMod val="65000"/>
                  </a:schemeClr>
                </a:solidFill>
              </a:rPr>
              <a:t>2</a:t>
            </a:r>
            <a:r>
              <a:rPr lang="en" sz="3200" b="0" dirty="0" smtClean="0">
                <a:solidFill>
                  <a:schemeClr val="bg1">
                    <a:lumMod val="65000"/>
                  </a:schemeClr>
                </a:solidFill>
              </a:rPr>
              <a:t>. MAEC-AECID (ASALE) </a:t>
            </a:r>
            <a:endParaRPr sz="3200" b="0" dirty="0">
              <a:solidFill>
                <a:schemeClr val="bg1">
                  <a:lumMod val="65000"/>
                </a:schemeClr>
              </a:solidFill>
            </a:endParaRPr>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pic>
        <p:nvPicPr>
          <p:cNvPr id="10" name="Image 8">
            <a:extLst>
              <a:ext uri="{FF2B5EF4-FFF2-40B4-BE49-F238E27FC236}">
                <a16:creationId xmlns:a16="http://schemas.microsoft.com/office/drawing/2014/main" id="{A4255B63-6DBB-1F49-9645-B1A4793E55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45266" y="147794"/>
            <a:ext cx="1995879" cy="1180618"/>
          </a:xfrm>
          <a:prstGeom prst="rect">
            <a:avLst/>
          </a:prstGeom>
        </p:spPr>
      </p:pic>
      <p:sp>
        <p:nvSpPr>
          <p:cNvPr id="13" name="Google Shape;170;p20"/>
          <p:cNvSpPr txBox="1">
            <a:spLocks/>
          </p:cNvSpPr>
          <p:nvPr/>
        </p:nvSpPr>
        <p:spPr>
          <a:xfrm>
            <a:off x="1625090" y="1407293"/>
            <a:ext cx="3878400"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800" dirty="0" smtClean="0">
                <a:highlight>
                  <a:schemeClr val="accent1"/>
                </a:highlight>
              </a:rPr>
              <a:t>Documentación</a:t>
            </a:r>
            <a:endParaRPr lang="es-ES" sz="1800" dirty="0"/>
          </a:p>
        </p:txBody>
      </p:sp>
      <p:sp>
        <p:nvSpPr>
          <p:cNvPr id="9" name="Google Shape;171;p20"/>
          <p:cNvSpPr txBox="1">
            <a:spLocks/>
          </p:cNvSpPr>
          <p:nvPr/>
        </p:nvSpPr>
        <p:spPr>
          <a:xfrm>
            <a:off x="923678" y="1945161"/>
            <a:ext cx="7084088" cy="335198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tx1"/>
              </a:buClr>
              <a:buFont typeface="Arial" panose="020B0604020202020204" pitchFamily="34" charset="0"/>
              <a:buChar char="•"/>
            </a:pPr>
            <a:r>
              <a:rPr lang="es-ES" sz="1800" dirty="0" smtClean="0">
                <a:latin typeface="Al Nile"/>
              </a:rPr>
              <a:t>  Copia del documento de identidad personal o del que reglamentariamente lo sustituya.</a:t>
            </a:r>
          </a:p>
          <a:p>
            <a:pPr>
              <a:buClr>
                <a:schemeClr val="tx1"/>
              </a:buClr>
              <a:buFont typeface="Arial" panose="020B0604020202020204" pitchFamily="34" charset="0"/>
              <a:buChar char="•"/>
            </a:pPr>
            <a:r>
              <a:rPr lang="es-ES" sz="1800" dirty="0" smtClean="0">
                <a:latin typeface="Al Nile"/>
              </a:rPr>
              <a:t>  Copia del título universitario obtenido, expedido por la Universidad o Centro.</a:t>
            </a:r>
          </a:p>
          <a:p>
            <a:pPr>
              <a:buClr>
                <a:schemeClr val="tx1"/>
              </a:buClr>
              <a:buFont typeface="Arial" panose="020B0604020202020204" pitchFamily="34" charset="0"/>
              <a:buChar char="•"/>
            </a:pPr>
            <a:r>
              <a:rPr lang="es-ES" sz="1800" dirty="0" smtClean="0">
                <a:latin typeface="Al Nile"/>
              </a:rPr>
              <a:t>  Currículum vitae señalando, en su caso, la experiencia lexicográfica. </a:t>
            </a:r>
          </a:p>
          <a:p>
            <a:pPr>
              <a:buClr>
                <a:schemeClr val="tx1"/>
              </a:buClr>
              <a:buFont typeface="Arial" panose="020B0604020202020204" pitchFamily="34" charset="0"/>
              <a:buChar char="•"/>
            </a:pPr>
            <a:r>
              <a:rPr lang="es-ES" sz="1800" dirty="0" smtClean="0">
                <a:latin typeface="Al Nile"/>
              </a:rPr>
              <a:t>  Justificante del trámite de admisión en el máster. </a:t>
            </a:r>
          </a:p>
          <a:p>
            <a:pPr>
              <a:buClr>
                <a:schemeClr val="tx1"/>
              </a:buClr>
              <a:buFont typeface="Arial" panose="020B0604020202020204" pitchFamily="34" charset="0"/>
              <a:buChar char="•"/>
            </a:pPr>
            <a:r>
              <a:rPr lang="es-ES" sz="1800" dirty="0" smtClean="0">
                <a:latin typeface="Al Nile"/>
                <a:cs typeface="Al Nile"/>
              </a:rPr>
              <a:t>  Prueba de admisión en el Master de Lexicografía de la Universidad de León en colaboración con la Real Academia Española.</a:t>
            </a:r>
            <a:endParaRPr lang="es-ES" sz="1800" dirty="0">
              <a:latin typeface="Al Nile"/>
            </a:endParaRPr>
          </a:p>
        </p:txBody>
      </p:sp>
    </p:spTree>
    <p:extLst>
      <p:ext uri="{BB962C8B-B14F-4D97-AF65-F5344CB8AC3E}">
        <p14:creationId xmlns:p14="http://schemas.microsoft.com/office/powerpoint/2010/main" val="1635452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638340" y="272136"/>
            <a:ext cx="5410159"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0" dirty="0">
                <a:solidFill>
                  <a:schemeClr val="bg1">
                    <a:lumMod val="65000"/>
                  </a:schemeClr>
                </a:solidFill>
              </a:rPr>
              <a:t>2</a:t>
            </a:r>
            <a:r>
              <a:rPr lang="en" sz="3200" b="0" dirty="0" smtClean="0">
                <a:solidFill>
                  <a:schemeClr val="bg1">
                    <a:lumMod val="65000"/>
                  </a:schemeClr>
                </a:solidFill>
              </a:rPr>
              <a:t>. MAEC-AECID (Máster)</a:t>
            </a:r>
            <a:endParaRPr sz="3200" b="0" dirty="0">
              <a:solidFill>
                <a:schemeClr val="bg1">
                  <a:lumMod val="65000"/>
                </a:schemeClr>
              </a:solidFill>
            </a:endParaRPr>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sp>
        <p:nvSpPr>
          <p:cNvPr id="12" name="Google Shape;124;p17"/>
          <p:cNvSpPr txBox="1">
            <a:spLocks/>
          </p:cNvSpPr>
          <p:nvPr/>
        </p:nvSpPr>
        <p:spPr>
          <a:xfrm>
            <a:off x="1369254" y="1635778"/>
            <a:ext cx="7120633"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b="1" dirty="0" smtClean="0">
                <a:highlight>
                  <a:schemeClr val="accent1"/>
                </a:highlight>
              </a:rPr>
              <a:t>Programa: MÁSTER </a:t>
            </a:r>
          </a:p>
          <a:p>
            <a:r>
              <a:rPr lang="es-ES" sz="2000" dirty="0">
                <a:latin typeface="Al Nile" pitchFamily="2" charset="-78"/>
                <a:cs typeface="Al Nile" pitchFamily="2" charset="-78"/>
              </a:rPr>
              <a:t>Programa de Becas de Máster para funcionarios y personal integrado en los sistemas públicos de países de América Latina.</a:t>
            </a:r>
            <a:endParaRPr lang="es-ES" sz="2000" dirty="0" smtClean="0">
              <a:latin typeface="Al Nile" pitchFamily="2" charset="-78"/>
              <a:cs typeface="Al Nile" pitchFamily="2" charset="-78"/>
            </a:endParaRPr>
          </a:p>
        </p:txBody>
      </p:sp>
      <p:pic>
        <p:nvPicPr>
          <p:cNvPr id="10" name="Image 8">
            <a:extLst>
              <a:ext uri="{FF2B5EF4-FFF2-40B4-BE49-F238E27FC236}">
                <a16:creationId xmlns:a16="http://schemas.microsoft.com/office/drawing/2014/main" id="{A4255B63-6DBB-1F49-9645-B1A4793E55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45266" y="147794"/>
            <a:ext cx="1995879" cy="1180618"/>
          </a:xfrm>
          <a:prstGeom prst="rect">
            <a:avLst/>
          </a:prstGeom>
        </p:spPr>
      </p:pic>
      <p:sp>
        <p:nvSpPr>
          <p:cNvPr id="14" name="Google Shape;157;p19">
            <a:extLst>
              <a:ext uri="{FF2B5EF4-FFF2-40B4-BE49-F238E27FC236}">
                <a16:creationId xmlns:a16="http://schemas.microsoft.com/office/drawing/2014/main" id="{DB645D94-89F1-0243-9D8F-3EC0157DD312}"/>
              </a:ext>
            </a:extLst>
          </p:cNvPr>
          <p:cNvSpPr txBox="1">
            <a:spLocks/>
          </p:cNvSpPr>
          <p:nvPr/>
        </p:nvSpPr>
        <p:spPr>
          <a:xfrm>
            <a:off x="1239690" y="2259661"/>
            <a:ext cx="4023686" cy="3231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endParaRPr lang="fr-FR" sz="1800" dirty="0">
              <a:latin typeface="Al Nile" pitchFamily="2" charset="-78"/>
              <a:cs typeface="Al Nile" pitchFamily="2" charset="-78"/>
            </a:endParaRPr>
          </a:p>
        </p:txBody>
      </p:sp>
      <p:sp>
        <p:nvSpPr>
          <p:cNvPr id="15" name="Google Shape;171;p20"/>
          <p:cNvSpPr txBox="1">
            <a:spLocks/>
          </p:cNvSpPr>
          <p:nvPr/>
        </p:nvSpPr>
        <p:spPr>
          <a:xfrm>
            <a:off x="1239690" y="2468085"/>
            <a:ext cx="7226300" cy="127310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buClr>
                <a:schemeClr val="tx1"/>
              </a:buClr>
            </a:pPr>
            <a:r>
              <a:rPr lang="es-ES" sz="1800" smtClean="0">
                <a:latin typeface="Al Nile"/>
                <a:cs typeface="Al Nile"/>
              </a:rPr>
              <a:t>Becas a funcionarios o personal integrado de los sistemas públicos, incluido el sistema educativo y universitario, de los países de América Latina incluidos en las estrategias bilaterales de la Cooperación Española, para la realización de másteres universitarios (oficiales) de carácter presencial. </a:t>
            </a:r>
          </a:p>
          <a:p>
            <a:pPr marL="101600">
              <a:buClr>
                <a:schemeClr val="tx1"/>
              </a:buClr>
            </a:pPr>
            <a:endParaRPr lang="es-ES" sz="1800" smtClean="0">
              <a:latin typeface="Al Nile"/>
              <a:cs typeface="Al Nile"/>
            </a:endParaRPr>
          </a:p>
          <a:p>
            <a:pPr marL="101600">
              <a:buClr>
                <a:schemeClr val="tx1"/>
              </a:buClr>
            </a:pPr>
            <a:r>
              <a:rPr lang="es-ES" sz="1800" smtClean="0">
                <a:latin typeface="Al Nile"/>
                <a:cs typeface="Al Nile"/>
              </a:rPr>
              <a:t>Contribuye a recuperar la Cooperación Española como política palanca al servicio de los ODS. </a:t>
            </a:r>
          </a:p>
          <a:p>
            <a:pPr marL="101600">
              <a:buClr>
                <a:schemeClr val="tx1"/>
              </a:buClr>
            </a:pPr>
            <a:endParaRPr lang="es-ES" sz="1800" dirty="0" smtClean="0">
              <a:latin typeface="Al Nile"/>
              <a:cs typeface="Al Nile"/>
            </a:endParaRPr>
          </a:p>
        </p:txBody>
      </p:sp>
    </p:spTree>
    <p:extLst>
      <p:ext uri="{BB962C8B-B14F-4D97-AF65-F5344CB8AC3E}">
        <p14:creationId xmlns:p14="http://schemas.microsoft.com/office/powerpoint/2010/main" val="1418391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821221" y="323649"/>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0" dirty="0">
                <a:solidFill>
                  <a:schemeClr val="bg1">
                    <a:lumMod val="65000"/>
                  </a:schemeClr>
                </a:solidFill>
              </a:rPr>
              <a:t>2</a:t>
            </a:r>
            <a:r>
              <a:rPr lang="en" sz="3200" b="0" dirty="0" smtClean="0">
                <a:solidFill>
                  <a:schemeClr val="bg1">
                    <a:lumMod val="65000"/>
                  </a:schemeClr>
                </a:solidFill>
              </a:rPr>
              <a:t>. MAEC-AECID (Máster)</a:t>
            </a:r>
            <a:endParaRPr sz="3200" b="0" dirty="0">
              <a:solidFill>
                <a:schemeClr val="bg1">
                  <a:lumMod val="65000"/>
                </a:schemeClr>
              </a:solidFill>
            </a:endParaRPr>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pic>
        <p:nvPicPr>
          <p:cNvPr id="10" name="Image 8">
            <a:extLst>
              <a:ext uri="{FF2B5EF4-FFF2-40B4-BE49-F238E27FC236}">
                <a16:creationId xmlns:a16="http://schemas.microsoft.com/office/drawing/2014/main" id="{A4255B63-6DBB-1F49-9645-B1A4793E55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45266" y="147794"/>
            <a:ext cx="1995879" cy="1180618"/>
          </a:xfrm>
          <a:prstGeom prst="rect">
            <a:avLst/>
          </a:prstGeom>
        </p:spPr>
      </p:pic>
      <p:sp>
        <p:nvSpPr>
          <p:cNvPr id="13" name="Google Shape;170;p20"/>
          <p:cNvSpPr txBox="1">
            <a:spLocks/>
          </p:cNvSpPr>
          <p:nvPr/>
        </p:nvSpPr>
        <p:spPr>
          <a:xfrm>
            <a:off x="481147" y="1323774"/>
            <a:ext cx="3878400"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800" dirty="0" smtClean="0">
                <a:highlight>
                  <a:schemeClr val="accent1"/>
                </a:highlight>
              </a:rPr>
              <a:t>Características</a:t>
            </a:r>
            <a:endParaRPr lang="es-ES" sz="1800" dirty="0"/>
          </a:p>
        </p:txBody>
      </p:sp>
      <p:sp>
        <p:nvSpPr>
          <p:cNvPr id="9" name="Google Shape;157;p19">
            <a:extLst>
              <a:ext uri="{FF2B5EF4-FFF2-40B4-BE49-F238E27FC236}">
                <a16:creationId xmlns:a16="http://schemas.microsoft.com/office/drawing/2014/main" id="{ACDD2348-13EA-F44C-8748-F3AEDD4AED7F}"/>
              </a:ext>
            </a:extLst>
          </p:cNvPr>
          <p:cNvSpPr txBox="1">
            <a:spLocks/>
          </p:cNvSpPr>
          <p:nvPr/>
        </p:nvSpPr>
        <p:spPr>
          <a:xfrm>
            <a:off x="542371" y="1994383"/>
            <a:ext cx="4425074" cy="323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4pPr>
            <a:lvl5pPr marL="2286000" marR="0" lvl="4"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5pPr>
            <a:lvl6pPr marL="2743200" marR="0" lvl="5"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6pPr>
            <a:lvl7pPr marL="3200400" marR="0" lvl="6"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7pPr>
            <a:lvl8pPr marL="3657600" marR="0" lvl="7"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8pPr>
            <a:lvl9pPr marL="4114800" marR="0" lvl="8"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9pPr>
          </a:lstStyle>
          <a:p>
            <a:pPr marL="0" indent="0">
              <a:buFont typeface="Quattrocento Sans"/>
              <a:buNone/>
            </a:pPr>
            <a:r>
              <a:rPr lang="es-ES" sz="1800" b="1" u="sng" dirty="0">
                <a:latin typeface="Al Nile" pitchFamily="2" charset="-78"/>
                <a:cs typeface="Al Nile" pitchFamily="2" charset="-78"/>
              </a:rPr>
              <a:t>Beneficios</a:t>
            </a:r>
          </a:p>
          <a:p>
            <a:pPr>
              <a:buClr>
                <a:schemeClr val="tx1"/>
              </a:buClr>
              <a:buFont typeface="Arial" panose="020B0604020202020204" pitchFamily="34" charset="0"/>
              <a:buChar char="•"/>
            </a:pPr>
            <a:r>
              <a:rPr lang="es-ES" sz="1800" dirty="0">
                <a:latin typeface="Al Nile"/>
                <a:cs typeface="Al Nile"/>
              </a:rPr>
              <a:t>1era mensualidad </a:t>
            </a:r>
            <a:r>
              <a:rPr lang="es-ES" sz="1800" dirty="0" smtClean="0">
                <a:latin typeface="Al Nile"/>
                <a:cs typeface="Al Nile"/>
              </a:rPr>
              <a:t>2.400</a:t>
            </a:r>
            <a:r>
              <a:rPr lang="fr-FR" sz="1800" dirty="0">
                <a:latin typeface="Al Nile" pitchFamily="2" charset="-78"/>
                <a:cs typeface="Al Nile" pitchFamily="2" charset="-78"/>
              </a:rPr>
              <a:t> €</a:t>
            </a:r>
            <a:r>
              <a:rPr lang="es-ES" sz="1800" dirty="0" smtClean="0">
                <a:latin typeface="Al Nile"/>
                <a:cs typeface="Al Nile"/>
              </a:rPr>
              <a:t> </a:t>
            </a:r>
            <a:r>
              <a:rPr lang="es-ES" sz="1800" dirty="0">
                <a:latin typeface="Al Nile"/>
                <a:cs typeface="Al Nile"/>
              </a:rPr>
              <a:t>+ resto de mensualidades </a:t>
            </a:r>
            <a:r>
              <a:rPr lang="es-ES" sz="1800" dirty="0" smtClean="0">
                <a:latin typeface="Al Nile"/>
                <a:cs typeface="Al Nile"/>
              </a:rPr>
              <a:t>1.200</a:t>
            </a:r>
            <a:r>
              <a:rPr lang="fr-FR" sz="1800" dirty="0">
                <a:latin typeface="Al Nile" pitchFamily="2" charset="-78"/>
                <a:cs typeface="Al Nile" pitchFamily="2" charset="-78"/>
              </a:rPr>
              <a:t> </a:t>
            </a:r>
            <a:r>
              <a:rPr lang="fr-FR" sz="1800" dirty="0" smtClean="0">
                <a:latin typeface="Al Nile" pitchFamily="2" charset="-78"/>
                <a:cs typeface="Al Nile" pitchFamily="2" charset="-78"/>
              </a:rPr>
              <a:t>€.</a:t>
            </a:r>
            <a:endParaRPr lang="es-ES" sz="1800" dirty="0">
              <a:latin typeface="Al Nile"/>
              <a:cs typeface="Al Nile"/>
            </a:endParaRPr>
          </a:p>
          <a:p>
            <a:pPr>
              <a:buClr>
                <a:schemeClr val="tx1"/>
              </a:buClr>
              <a:buFont typeface="Arial" panose="020B0604020202020204" pitchFamily="34" charset="0"/>
              <a:buChar char="•"/>
            </a:pPr>
            <a:r>
              <a:rPr lang="es-ES" sz="1800" dirty="0">
                <a:latin typeface="Al Nile"/>
                <a:cs typeface="Al Nile"/>
              </a:rPr>
              <a:t>Ayuda de matrícula, incluidas tasas </a:t>
            </a:r>
            <a:r>
              <a:rPr lang="es-ES" sz="1800" dirty="0" smtClean="0">
                <a:latin typeface="Al Nile"/>
                <a:cs typeface="Al Nile"/>
              </a:rPr>
              <a:t>administrativas.</a:t>
            </a:r>
            <a:endParaRPr lang="es-ES" sz="1800" dirty="0">
              <a:latin typeface="Al Nile"/>
              <a:cs typeface="Al Nile"/>
            </a:endParaRPr>
          </a:p>
          <a:p>
            <a:pPr>
              <a:buClr>
                <a:schemeClr val="tx1"/>
              </a:buClr>
              <a:buFont typeface="Arial" panose="020B0604020202020204" pitchFamily="34" charset="0"/>
              <a:buChar char="•"/>
            </a:pPr>
            <a:r>
              <a:rPr lang="es-ES" sz="1800" dirty="0">
                <a:latin typeface="Al Nile"/>
                <a:cs typeface="Al Nile"/>
              </a:rPr>
              <a:t>Seguro de asistencia sanitaria en </a:t>
            </a:r>
            <a:r>
              <a:rPr lang="es-ES" sz="1800" dirty="0" smtClean="0">
                <a:latin typeface="Al Nile"/>
                <a:cs typeface="Al Nile"/>
              </a:rPr>
              <a:t>España.</a:t>
            </a:r>
            <a:endParaRPr lang="es-ES" sz="1800" dirty="0">
              <a:latin typeface="Al Nile"/>
              <a:cs typeface="Al Nile"/>
            </a:endParaRPr>
          </a:p>
          <a:p>
            <a:pPr>
              <a:buClr>
                <a:schemeClr val="tx1"/>
              </a:buClr>
              <a:buFont typeface="Arial" panose="020B0604020202020204" pitchFamily="34" charset="0"/>
              <a:buChar char="•"/>
            </a:pPr>
            <a:r>
              <a:rPr lang="es-ES" sz="1800" dirty="0">
                <a:latin typeface="Al Nile"/>
                <a:cs typeface="Al Nile"/>
              </a:rPr>
              <a:t>Seguro de </a:t>
            </a:r>
            <a:r>
              <a:rPr lang="es-ES" sz="1800" dirty="0" smtClean="0">
                <a:latin typeface="Al Nile"/>
                <a:cs typeface="Al Nile"/>
              </a:rPr>
              <a:t>accidentes.</a:t>
            </a:r>
            <a:endParaRPr lang="es-ES" sz="1800" dirty="0">
              <a:latin typeface="Al Nile"/>
              <a:cs typeface="Al Nile"/>
            </a:endParaRPr>
          </a:p>
        </p:txBody>
      </p:sp>
      <p:sp>
        <p:nvSpPr>
          <p:cNvPr id="12" name="Google Shape;157;p19">
            <a:extLst>
              <a:ext uri="{FF2B5EF4-FFF2-40B4-BE49-F238E27FC236}">
                <a16:creationId xmlns:a16="http://schemas.microsoft.com/office/drawing/2014/main" id="{ACDD2348-13EA-F44C-8748-F3AEDD4AED7F}"/>
              </a:ext>
            </a:extLst>
          </p:cNvPr>
          <p:cNvSpPr txBox="1">
            <a:spLocks/>
          </p:cNvSpPr>
          <p:nvPr/>
        </p:nvSpPr>
        <p:spPr>
          <a:xfrm>
            <a:off x="5569274" y="2105671"/>
            <a:ext cx="3734595" cy="3231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4pPr>
            <a:lvl5pPr marL="2286000" marR="0" lvl="4"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5pPr>
            <a:lvl6pPr marL="2743200" marR="0" lvl="5"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6pPr>
            <a:lvl7pPr marL="3200400" marR="0" lvl="6"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7pPr>
            <a:lvl8pPr marL="3657600" marR="0" lvl="7"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8pPr>
            <a:lvl9pPr marL="4114800" marR="0" lvl="8" indent="-355600" algn="l" rtl="0">
              <a:lnSpc>
                <a:spcPct val="100000"/>
              </a:lnSpc>
              <a:spcBef>
                <a:spcPts val="0"/>
              </a:spcBef>
              <a:spcAft>
                <a:spcPts val="0"/>
              </a:spcAft>
              <a:buClr>
                <a:schemeClr val="dk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9pPr>
          </a:lstStyle>
          <a:p>
            <a:pPr marL="0" indent="0">
              <a:buFont typeface="Quattrocento Sans"/>
              <a:buNone/>
            </a:pPr>
            <a:r>
              <a:rPr lang="es-ES" sz="1800" b="1" u="sng" dirty="0" smtClean="0">
                <a:latin typeface="Al Nile" pitchFamily="2" charset="-78"/>
                <a:cs typeface="Al Nile" pitchFamily="2" charset="-78"/>
              </a:rPr>
              <a:t>Modalidades</a:t>
            </a:r>
            <a:endParaRPr lang="es-ES" sz="1800" b="1" u="sng" dirty="0">
              <a:latin typeface="Al Nile" pitchFamily="2" charset="-78"/>
              <a:cs typeface="Al Nile" pitchFamily="2" charset="-78"/>
            </a:endParaRPr>
          </a:p>
          <a:p>
            <a:pPr>
              <a:buClr>
                <a:schemeClr val="tx1"/>
              </a:buClr>
              <a:buFont typeface="Arial" panose="020B0604020202020204" pitchFamily="34" charset="0"/>
              <a:buChar char="•"/>
            </a:pPr>
            <a:r>
              <a:rPr lang="es-ES" sz="1800" dirty="0" smtClean="0">
                <a:latin typeface="Al Nile"/>
                <a:cs typeface="Al Nile"/>
              </a:rPr>
              <a:t>Master Universitario.</a:t>
            </a:r>
          </a:p>
          <a:p>
            <a:pPr>
              <a:buClr>
                <a:schemeClr val="tx1"/>
              </a:buClr>
              <a:buFont typeface="Arial" panose="020B0604020202020204" pitchFamily="34" charset="0"/>
              <a:buChar char="•"/>
            </a:pPr>
            <a:r>
              <a:rPr lang="es-ES" sz="1800" dirty="0" smtClean="0">
                <a:latin typeface="Al Nile"/>
                <a:cs typeface="Al Nile"/>
              </a:rPr>
              <a:t>Master Agua.</a:t>
            </a:r>
          </a:p>
          <a:p>
            <a:pPr marL="101600" indent="0">
              <a:buClr>
                <a:schemeClr val="tx1"/>
              </a:buClr>
              <a:buNone/>
            </a:pPr>
            <a:endParaRPr lang="es-ES" sz="1800" dirty="0" smtClean="0">
              <a:latin typeface="Al Nile"/>
              <a:cs typeface="Al Nile"/>
            </a:endParaRPr>
          </a:p>
          <a:p>
            <a:pPr marL="101600" indent="0">
              <a:buClr>
                <a:schemeClr val="tx1"/>
              </a:buClr>
              <a:buNone/>
            </a:pPr>
            <a:r>
              <a:rPr lang="es-ES" sz="1800" b="1" u="sng" dirty="0" smtClean="0">
                <a:latin typeface="Al Nile"/>
                <a:cs typeface="Al Nile"/>
              </a:rPr>
              <a:t>Duración</a:t>
            </a:r>
            <a:r>
              <a:rPr lang="es-ES" b="1" u="sng" dirty="0" smtClean="0">
                <a:latin typeface="Al Nile"/>
                <a:cs typeface="Al Nile"/>
              </a:rPr>
              <a:t>:</a:t>
            </a:r>
            <a:r>
              <a:rPr lang="es-ES" b="1" dirty="0" smtClean="0">
                <a:latin typeface="Al Nile"/>
                <a:cs typeface="Al Nile"/>
              </a:rPr>
              <a:t> </a:t>
            </a:r>
            <a:r>
              <a:rPr lang="es-ES" dirty="0" smtClean="0">
                <a:latin typeface="Al Nile"/>
                <a:cs typeface="Al Nile"/>
              </a:rPr>
              <a:t>10 meses</a:t>
            </a:r>
            <a:endParaRPr lang="es-ES" dirty="0">
              <a:latin typeface="Al Nile"/>
              <a:cs typeface="Al Nile"/>
            </a:endParaRPr>
          </a:p>
        </p:txBody>
      </p:sp>
      <p:sp>
        <p:nvSpPr>
          <p:cNvPr id="2" name="Rectángulo 1"/>
          <p:cNvSpPr/>
          <p:nvPr/>
        </p:nvSpPr>
        <p:spPr>
          <a:xfrm>
            <a:off x="2239334" y="1342824"/>
            <a:ext cx="6462706" cy="954107"/>
          </a:xfrm>
          <a:prstGeom prst="rect">
            <a:avLst/>
          </a:prstGeom>
        </p:spPr>
        <p:txBody>
          <a:bodyPr wrap="square">
            <a:spAutoFit/>
          </a:bodyPr>
          <a:lstStyle/>
          <a:p>
            <a:pPr marL="0" indent="0">
              <a:buNone/>
            </a:pPr>
            <a:r>
              <a:rPr lang="es-ES" dirty="0">
                <a:latin typeface="Al Nile"/>
                <a:cs typeface="Al Nile"/>
              </a:rPr>
              <a:t>Máster deberá estar relacionado con alguna de las líneas de acción en las que se enmarcan las actuaciones de la Cooperación Española según el V Plan Director (a excepción de la línea Agua limpia y saneamiento).</a:t>
            </a:r>
          </a:p>
          <a:p>
            <a:pPr marL="0" indent="0">
              <a:buNone/>
            </a:pPr>
            <a:r>
              <a:rPr lang="es-ES" dirty="0">
                <a:latin typeface="Al Nile"/>
                <a:cs typeface="Al Nile"/>
              </a:rPr>
              <a:t> </a:t>
            </a:r>
            <a:endParaRPr lang="es-ES" dirty="0"/>
          </a:p>
        </p:txBody>
      </p:sp>
    </p:spTree>
    <p:extLst>
      <p:ext uri="{BB962C8B-B14F-4D97-AF65-F5344CB8AC3E}">
        <p14:creationId xmlns:p14="http://schemas.microsoft.com/office/powerpoint/2010/main" val="638622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821221" y="323649"/>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0" dirty="0">
                <a:solidFill>
                  <a:schemeClr val="bg1">
                    <a:lumMod val="65000"/>
                  </a:schemeClr>
                </a:solidFill>
              </a:rPr>
              <a:t>2</a:t>
            </a:r>
            <a:r>
              <a:rPr lang="en" sz="3200" b="0" dirty="0" smtClean="0">
                <a:solidFill>
                  <a:schemeClr val="bg1">
                    <a:lumMod val="65000"/>
                  </a:schemeClr>
                </a:solidFill>
              </a:rPr>
              <a:t>. MAEC-AECID (Máster)</a:t>
            </a:r>
            <a:endParaRPr sz="3200" b="0" dirty="0">
              <a:solidFill>
                <a:schemeClr val="bg1">
                  <a:lumMod val="65000"/>
                </a:schemeClr>
              </a:solidFill>
            </a:endParaRPr>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pic>
        <p:nvPicPr>
          <p:cNvPr id="10" name="Image 8">
            <a:extLst>
              <a:ext uri="{FF2B5EF4-FFF2-40B4-BE49-F238E27FC236}">
                <a16:creationId xmlns:a16="http://schemas.microsoft.com/office/drawing/2014/main" id="{A4255B63-6DBB-1F49-9645-B1A4793E55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45266" y="147794"/>
            <a:ext cx="1995879" cy="1180618"/>
          </a:xfrm>
          <a:prstGeom prst="rect">
            <a:avLst/>
          </a:prstGeom>
        </p:spPr>
      </p:pic>
      <p:sp>
        <p:nvSpPr>
          <p:cNvPr id="13" name="Google Shape;170;p20"/>
          <p:cNvSpPr txBox="1">
            <a:spLocks/>
          </p:cNvSpPr>
          <p:nvPr/>
        </p:nvSpPr>
        <p:spPr>
          <a:xfrm>
            <a:off x="1357447" y="1389429"/>
            <a:ext cx="3878400"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800" dirty="0" smtClean="0">
                <a:highlight>
                  <a:schemeClr val="accent1"/>
                </a:highlight>
              </a:rPr>
              <a:t>Requisitos</a:t>
            </a:r>
            <a:endParaRPr lang="es-ES" sz="1800" dirty="0"/>
          </a:p>
        </p:txBody>
      </p:sp>
      <p:sp>
        <p:nvSpPr>
          <p:cNvPr id="14" name="Google Shape;171;p20"/>
          <p:cNvSpPr txBox="1">
            <a:spLocks/>
          </p:cNvSpPr>
          <p:nvPr/>
        </p:nvSpPr>
        <p:spPr>
          <a:xfrm>
            <a:off x="745266" y="1980066"/>
            <a:ext cx="8011793" cy="31797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tx1"/>
              </a:buClr>
              <a:buFont typeface="Arial" panose="020B0604020202020204" pitchFamily="34" charset="0"/>
              <a:buChar char="•"/>
            </a:pPr>
            <a:r>
              <a:rPr lang="es-ES" sz="2000" smtClean="0">
                <a:latin typeface="Al Nile"/>
                <a:cs typeface="Al Nile"/>
              </a:rPr>
              <a:t>Ser funcionario o personal integrado en el sistema público del país candidato.</a:t>
            </a:r>
          </a:p>
          <a:p>
            <a:pPr>
              <a:buClr>
                <a:schemeClr val="tx1"/>
              </a:buClr>
              <a:buFont typeface="Arial" panose="020B0604020202020204" pitchFamily="34" charset="0"/>
              <a:buChar char="•"/>
            </a:pPr>
            <a:r>
              <a:rPr lang="es-ES" sz="2000" smtClean="0">
                <a:latin typeface="Al Nile"/>
                <a:cs typeface="Al Nile"/>
              </a:rPr>
              <a:t>Poseer autorización del Gobierno del país de procedencia del candidato. </a:t>
            </a:r>
          </a:p>
          <a:p>
            <a:pPr>
              <a:buClr>
                <a:schemeClr val="tx1"/>
              </a:buClr>
              <a:buFont typeface="Arial" panose="020B0604020202020204" pitchFamily="34" charset="0"/>
              <a:buChar char="•"/>
            </a:pPr>
            <a:r>
              <a:rPr lang="es-ES" sz="2000" smtClean="0">
                <a:latin typeface="Al Nile"/>
                <a:cs typeface="Al Nile"/>
              </a:rPr>
              <a:t>No ser nacional español ni residente fiscal español.</a:t>
            </a:r>
          </a:p>
          <a:p>
            <a:pPr>
              <a:buClr>
                <a:schemeClr val="tx1"/>
              </a:buClr>
              <a:buFont typeface="Arial" panose="020B0604020202020204" pitchFamily="34" charset="0"/>
              <a:buChar char="•"/>
            </a:pPr>
            <a:r>
              <a:rPr lang="es-ES" sz="2000" smtClean="0">
                <a:latin typeface="Al Nile"/>
                <a:cs typeface="Al Nile"/>
              </a:rPr>
              <a:t>No encontrarse en situación de estancia por estudios en España.</a:t>
            </a:r>
          </a:p>
          <a:p>
            <a:pPr>
              <a:buClr>
                <a:schemeClr val="tx1"/>
              </a:buClr>
              <a:buFont typeface="Arial" panose="020B0604020202020204" pitchFamily="34" charset="0"/>
              <a:buChar char="•"/>
            </a:pPr>
            <a:r>
              <a:rPr lang="es-ES" sz="2000" smtClean="0">
                <a:latin typeface="Al Nile"/>
                <a:cs typeface="Al Nile"/>
              </a:rPr>
              <a:t>No poseer doble nacionalidad con algún país miembro de la Unión Europea. </a:t>
            </a:r>
          </a:p>
          <a:p>
            <a:pPr>
              <a:buClr>
                <a:schemeClr val="tx1"/>
              </a:buClr>
              <a:buFont typeface="Arial" panose="020B0604020202020204" pitchFamily="34" charset="0"/>
              <a:buChar char="•"/>
            </a:pPr>
            <a:r>
              <a:rPr lang="es-ES" sz="2000" smtClean="0">
                <a:latin typeface="Al Nile"/>
                <a:cs typeface="Al Nile"/>
              </a:rPr>
              <a:t>No haber sido becario de la AECID, ni de la Fundación Carolina desde 2011-2012.</a:t>
            </a:r>
          </a:p>
          <a:p>
            <a:pPr>
              <a:buClr>
                <a:schemeClr val="tx1"/>
              </a:buClr>
              <a:buFont typeface="Arial" panose="020B0604020202020204" pitchFamily="34" charset="0"/>
              <a:buChar char="•"/>
            </a:pPr>
            <a:endParaRPr lang="es-ES" smtClean="0">
              <a:latin typeface="Al Nile"/>
              <a:cs typeface="Al Nile"/>
            </a:endParaRPr>
          </a:p>
          <a:p>
            <a:pPr>
              <a:buClr>
                <a:schemeClr val="tx1"/>
              </a:buClr>
              <a:buFont typeface="Arial" panose="020B0604020202020204" pitchFamily="34" charset="0"/>
              <a:buChar char="•"/>
            </a:pPr>
            <a:endParaRPr lang="es-ES" smtClean="0">
              <a:latin typeface="Al Nile"/>
              <a:cs typeface="Al Nile"/>
            </a:endParaRPr>
          </a:p>
          <a:p>
            <a:pPr>
              <a:buClr>
                <a:schemeClr val="tx1"/>
              </a:buClr>
              <a:buFont typeface="Arial" panose="020B0604020202020204" pitchFamily="34" charset="0"/>
              <a:buChar char="•"/>
            </a:pPr>
            <a:endParaRPr lang="es-ES" dirty="0">
              <a:latin typeface="Al Nile"/>
              <a:cs typeface="Al Nile"/>
            </a:endParaRPr>
          </a:p>
        </p:txBody>
      </p:sp>
    </p:spTree>
    <p:extLst>
      <p:ext uri="{BB962C8B-B14F-4D97-AF65-F5344CB8AC3E}">
        <p14:creationId xmlns:p14="http://schemas.microsoft.com/office/powerpoint/2010/main" val="3950427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821221" y="323649"/>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0" dirty="0">
                <a:solidFill>
                  <a:schemeClr val="bg1">
                    <a:lumMod val="65000"/>
                  </a:schemeClr>
                </a:solidFill>
              </a:rPr>
              <a:t>2</a:t>
            </a:r>
            <a:r>
              <a:rPr lang="en" sz="3200" b="0" dirty="0" smtClean="0">
                <a:solidFill>
                  <a:schemeClr val="bg1">
                    <a:lumMod val="65000"/>
                  </a:schemeClr>
                </a:solidFill>
              </a:rPr>
              <a:t>. MAEC-AECID (Máster)</a:t>
            </a:r>
            <a:endParaRPr sz="3200" b="0" dirty="0">
              <a:solidFill>
                <a:schemeClr val="bg1">
                  <a:lumMod val="65000"/>
                </a:schemeClr>
              </a:solidFill>
            </a:endParaRPr>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pic>
        <p:nvPicPr>
          <p:cNvPr id="10" name="Image 8">
            <a:extLst>
              <a:ext uri="{FF2B5EF4-FFF2-40B4-BE49-F238E27FC236}">
                <a16:creationId xmlns:a16="http://schemas.microsoft.com/office/drawing/2014/main" id="{A4255B63-6DBB-1F49-9645-B1A4793E55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45266" y="147794"/>
            <a:ext cx="1995879" cy="1180618"/>
          </a:xfrm>
          <a:prstGeom prst="rect">
            <a:avLst/>
          </a:prstGeom>
        </p:spPr>
      </p:pic>
      <p:sp>
        <p:nvSpPr>
          <p:cNvPr id="13" name="Google Shape;170;p20"/>
          <p:cNvSpPr txBox="1">
            <a:spLocks/>
          </p:cNvSpPr>
          <p:nvPr/>
        </p:nvSpPr>
        <p:spPr>
          <a:xfrm>
            <a:off x="1357447" y="1328412"/>
            <a:ext cx="3878400"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800" dirty="0" smtClean="0">
                <a:highlight>
                  <a:schemeClr val="accent1"/>
                </a:highlight>
              </a:rPr>
              <a:t>Documentos</a:t>
            </a:r>
            <a:endParaRPr lang="es-ES" sz="1800" dirty="0"/>
          </a:p>
        </p:txBody>
      </p:sp>
      <p:sp>
        <p:nvSpPr>
          <p:cNvPr id="9" name="Google Shape;171;p20"/>
          <p:cNvSpPr txBox="1">
            <a:spLocks/>
          </p:cNvSpPr>
          <p:nvPr/>
        </p:nvSpPr>
        <p:spPr>
          <a:xfrm>
            <a:off x="485141" y="1881307"/>
            <a:ext cx="8384540" cy="34480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tx1"/>
              </a:buClr>
              <a:buFont typeface="Arial" panose="020B0604020202020204" pitchFamily="34" charset="0"/>
              <a:buChar char="•"/>
            </a:pPr>
            <a:r>
              <a:rPr lang="es-ES" sz="1800" dirty="0" smtClean="0">
                <a:latin typeface="Al Nile"/>
              </a:rPr>
              <a:t>  Pasaporte en vigor.</a:t>
            </a:r>
          </a:p>
          <a:p>
            <a:pPr>
              <a:buClr>
                <a:schemeClr val="tx1"/>
              </a:buClr>
              <a:buFont typeface="Arial" panose="020B0604020202020204" pitchFamily="34" charset="0"/>
              <a:buChar char="•"/>
            </a:pPr>
            <a:r>
              <a:rPr lang="es-ES" sz="1800" dirty="0" smtClean="0">
                <a:solidFill>
                  <a:schemeClr val="tx1"/>
                </a:solidFill>
                <a:latin typeface="Al Nile"/>
              </a:rPr>
              <a:t>  Acreditación de la relación contractual o de dependencia del organismo oficial de trabajo.</a:t>
            </a:r>
          </a:p>
          <a:p>
            <a:pPr>
              <a:buClr>
                <a:schemeClr val="tx1"/>
              </a:buClr>
              <a:buFont typeface="Arial" panose="020B0604020202020204" pitchFamily="34" charset="0"/>
              <a:buChar char="•"/>
            </a:pPr>
            <a:r>
              <a:rPr lang="es-ES" sz="1800" dirty="0" smtClean="0">
                <a:solidFill>
                  <a:schemeClr val="tx1"/>
                </a:solidFill>
                <a:latin typeface="Al Nile"/>
              </a:rPr>
              <a:t>  Justificante del trámite de pre-admisión en el Master solicitado. </a:t>
            </a:r>
          </a:p>
          <a:p>
            <a:pPr>
              <a:buClr>
                <a:schemeClr val="tx1"/>
              </a:buClr>
              <a:buFont typeface="Arial" panose="020B0604020202020204" pitchFamily="34" charset="0"/>
              <a:buChar char="•"/>
            </a:pPr>
            <a:r>
              <a:rPr lang="es-ES" sz="1800" dirty="0" smtClean="0">
                <a:solidFill>
                  <a:schemeClr val="tx1"/>
                </a:solidFill>
                <a:latin typeface="Al Nile"/>
              </a:rPr>
              <a:t>  Autorización gubernamental correspondiente del país de procedencia del candidato.</a:t>
            </a:r>
          </a:p>
          <a:p>
            <a:pPr>
              <a:buClr>
                <a:schemeClr val="tx1"/>
              </a:buClr>
              <a:buFont typeface="Arial" panose="020B0604020202020204" pitchFamily="34" charset="0"/>
              <a:buChar char="•"/>
            </a:pPr>
            <a:r>
              <a:rPr lang="es-ES" sz="1800" dirty="0" smtClean="0">
                <a:solidFill>
                  <a:schemeClr val="tx1"/>
                </a:solidFill>
                <a:latin typeface="Al Nile"/>
              </a:rPr>
              <a:t>  Declaración Responsable.</a:t>
            </a:r>
          </a:p>
          <a:p>
            <a:pPr>
              <a:buClr>
                <a:schemeClr val="tx1"/>
              </a:buClr>
              <a:buFont typeface="Arial" panose="020B0604020202020204" pitchFamily="34" charset="0"/>
              <a:buChar char="•"/>
            </a:pPr>
            <a:r>
              <a:rPr lang="es-ES" sz="1800" dirty="0" smtClean="0">
                <a:solidFill>
                  <a:schemeClr val="tx1"/>
                </a:solidFill>
                <a:latin typeface="Al Nile"/>
              </a:rPr>
              <a:t>  Currículum Vitae. </a:t>
            </a:r>
          </a:p>
          <a:p>
            <a:pPr>
              <a:buClr>
                <a:schemeClr val="tx1"/>
              </a:buClr>
              <a:buFont typeface="Arial" panose="020B0604020202020204" pitchFamily="34" charset="0"/>
              <a:buChar char="•"/>
            </a:pPr>
            <a:r>
              <a:rPr lang="es-ES" sz="1800" dirty="0" smtClean="0">
                <a:latin typeface="Al Nile"/>
              </a:rPr>
              <a:t>  Copia documento de identidad personal.</a:t>
            </a:r>
          </a:p>
          <a:p>
            <a:pPr>
              <a:buClr>
                <a:schemeClr val="tx1"/>
              </a:buClr>
              <a:buFont typeface="Arial" panose="020B0604020202020204" pitchFamily="34" charset="0"/>
              <a:buChar char="•"/>
            </a:pPr>
            <a:r>
              <a:rPr lang="es-ES" sz="1800" dirty="0" smtClean="0">
                <a:latin typeface="Al Nile"/>
              </a:rPr>
              <a:t>  Copia documento acreditativo de conocimiento de idioma. Si el master se imparte en un idioma distinto del español. </a:t>
            </a:r>
          </a:p>
          <a:p>
            <a:pPr>
              <a:buClr>
                <a:schemeClr val="tx1"/>
              </a:buClr>
              <a:buFont typeface="Arial" panose="020B0604020202020204" pitchFamily="34" charset="0"/>
              <a:buChar char="•"/>
            </a:pPr>
            <a:endParaRPr lang="es-ES" dirty="0" smtClean="0">
              <a:latin typeface="Al Nile"/>
            </a:endParaRPr>
          </a:p>
          <a:p>
            <a:pPr>
              <a:buClr>
                <a:schemeClr val="tx1"/>
              </a:buClr>
              <a:buFont typeface="Arial" panose="020B0604020202020204" pitchFamily="34" charset="0"/>
              <a:buChar char="•"/>
            </a:pPr>
            <a:endParaRPr lang="es-ES" dirty="0" smtClean="0">
              <a:latin typeface="Al Nile"/>
            </a:endParaRPr>
          </a:p>
          <a:p>
            <a:pPr>
              <a:buClr>
                <a:schemeClr val="tx1"/>
              </a:buClr>
              <a:buFont typeface="Arial" panose="020B0604020202020204" pitchFamily="34" charset="0"/>
              <a:buChar char="•"/>
            </a:pPr>
            <a:endParaRPr lang="es-ES" dirty="0">
              <a:latin typeface="Al Nile"/>
            </a:endParaRPr>
          </a:p>
        </p:txBody>
      </p:sp>
    </p:spTree>
    <p:extLst>
      <p:ext uri="{BB962C8B-B14F-4D97-AF65-F5344CB8AC3E}">
        <p14:creationId xmlns:p14="http://schemas.microsoft.com/office/powerpoint/2010/main" val="2304724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3" name="Image 2">
            <a:extLst>
              <a:ext uri="{FF2B5EF4-FFF2-40B4-BE49-F238E27FC236}">
                <a16:creationId xmlns:a16="http://schemas.microsoft.com/office/drawing/2014/main" id="{A5DEC553-D05B-A543-A102-9C9B349EF68D}"/>
              </a:ext>
            </a:extLst>
          </p:cNvPr>
          <p:cNvPicPr>
            <a:picLocks noChangeAspect="1"/>
          </p:cNvPicPr>
          <p:nvPr/>
        </p:nvPicPr>
        <p:blipFill>
          <a:blip r:embed="rId3"/>
          <a:stretch>
            <a:fillRect/>
          </a:stretch>
        </p:blipFill>
        <p:spPr>
          <a:xfrm>
            <a:off x="2441121" y="664029"/>
            <a:ext cx="2079354" cy="803526"/>
          </a:xfrm>
          <a:prstGeom prst="rect">
            <a:avLst/>
          </a:prstGeom>
        </p:spPr>
      </p:pic>
      <p:sp>
        <p:nvSpPr>
          <p:cNvPr id="86" name="Google Shape;86;p13"/>
          <p:cNvSpPr txBox="1">
            <a:spLocks noGrp="1"/>
          </p:cNvSpPr>
          <p:nvPr>
            <p:ph type="title"/>
          </p:nvPr>
        </p:nvSpPr>
        <p:spPr>
          <a:xfrm>
            <a:off x="1325606" y="936038"/>
            <a:ext cx="3878400" cy="435600"/>
          </a:xfrm>
          <a:prstGeom prst="rect">
            <a:avLst/>
          </a:prstGeom>
        </p:spPr>
        <p:txBody>
          <a:bodyPr spcFirstLastPara="1" wrap="square" lIns="91425" tIns="91425" rIns="91425" bIns="91425" anchor="ctr" anchorCtr="0">
            <a:noAutofit/>
          </a:bodyPr>
          <a:lstStyle/>
          <a:p>
            <a:pPr lvl="0"/>
            <a:r>
              <a:rPr lang="es-ES" sz="2800" dirty="0">
                <a:highlight>
                  <a:schemeClr val="accent1"/>
                </a:highlight>
              </a:rPr>
              <a:t>Becas</a:t>
            </a:r>
            <a:endParaRPr sz="2800" dirty="0"/>
          </a:p>
        </p:txBody>
      </p:sp>
      <p:sp>
        <p:nvSpPr>
          <p:cNvPr id="92" name="Google Shape;92;p13"/>
          <p:cNvSpPr txBox="1"/>
          <p:nvPr/>
        </p:nvSpPr>
        <p:spPr>
          <a:xfrm>
            <a:off x="1381250" y="1214798"/>
            <a:ext cx="4516116" cy="22071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endParaRPr lang="fr-FR" sz="1800" dirty="0">
              <a:latin typeface="Quattrocento Sans"/>
              <a:ea typeface="Quattrocento Sans"/>
              <a:cs typeface="Quattrocento Sans"/>
              <a:sym typeface="Quattrocento Sans"/>
            </a:endParaRPr>
          </a:p>
          <a:p>
            <a:pPr marL="342900" lvl="0" indent="-342900" algn="l" rtl="0">
              <a:spcBef>
                <a:spcPts val="600"/>
              </a:spcBef>
              <a:spcAft>
                <a:spcPts val="0"/>
              </a:spcAft>
              <a:buFont typeface="+mj-lt"/>
              <a:buAutoNum type="arabicPeriod"/>
            </a:pPr>
            <a:r>
              <a:rPr lang="es-ES" sz="1800" dirty="0" smtClean="0">
                <a:latin typeface="Al Nile" pitchFamily="2" charset="-78"/>
                <a:ea typeface="Quattrocento Sans"/>
                <a:cs typeface="Al Nile" pitchFamily="2" charset="-78"/>
                <a:sym typeface="Quattrocento Sans"/>
              </a:rPr>
              <a:t>Becas Fundación Carolina</a:t>
            </a:r>
          </a:p>
          <a:p>
            <a:pPr marL="342900" indent="-342900">
              <a:spcBef>
                <a:spcPts val="600"/>
              </a:spcBef>
              <a:buFont typeface="+mj-lt"/>
              <a:buAutoNum type="arabicPeriod"/>
            </a:pPr>
            <a:r>
              <a:rPr lang="es-ES" sz="1800" dirty="0">
                <a:latin typeface="Al Nile" pitchFamily="2" charset="-78"/>
                <a:ea typeface="Quattrocento Sans"/>
                <a:cs typeface="Al Nile" pitchFamily="2" charset="-78"/>
                <a:sym typeface="Quattrocento Sans"/>
              </a:rPr>
              <a:t>Becas MAEC-AECID</a:t>
            </a:r>
          </a:p>
          <a:p>
            <a:pPr marL="342900" lvl="0" indent="-342900" algn="l" rtl="0">
              <a:spcBef>
                <a:spcPts val="600"/>
              </a:spcBef>
              <a:spcAft>
                <a:spcPts val="0"/>
              </a:spcAft>
              <a:buFont typeface="+mj-lt"/>
              <a:buAutoNum type="arabicPeriod"/>
            </a:pPr>
            <a:r>
              <a:rPr lang="es-ES" sz="1800" dirty="0" smtClean="0">
                <a:latin typeface="Al Nile" pitchFamily="2" charset="-78"/>
                <a:ea typeface="Quattrocento Sans"/>
                <a:cs typeface="Al Nile" pitchFamily="2" charset="-78"/>
                <a:sym typeface="Quattrocento Sans"/>
              </a:rPr>
              <a:t>Becas Real Academia España en Roma</a:t>
            </a:r>
          </a:p>
          <a:p>
            <a:pPr marL="342900" indent="-342900">
              <a:spcBef>
                <a:spcPts val="600"/>
              </a:spcBef>
              <a:buFont typeface="+mj-lt"/>
              <a:buAutoNum type="arabicPeriod"/>
            </a:pPr>
            <a:r>
              <a:rPr lang="es-ES" sz="1800" dirty="0" smtClean="0">
                <a:latin typeface="Al Nile" pitchFamily="2" charset="-78"/>
                <a:ea typeface="Quattrocento Sans"/>
                <a:cs typeface="Al Nile" pitchFamily="2" charset="-78"/>
                <a:sym typeface="Quattrocento Sans"/>
              </a:rPr>
              <a:t>Becas IBERE</a:t>
            </a:r>
            <a:r>
              <a:rPr lang="fr-FR" sz="1800" dirty="0" smtClean="0">
                <a:latin typeface="Al Nile" pitchFamily="2" charset="-78"/>
                <a:ea typeface="Quattrocento Sans"/>
                <a:cs typeface="Al Nile" pitchFamily="2" charset="-78"/>
                <a:sym typeface="Quattrocento Sans"/>
              </a:rPr>
              <a:t>X</a:t>
            </a:r>
          </a:p>
          <a:p>
            <a:pPr marL="342900" indent="-342900">
              <a:spcBef>
                <a:spcPts val="600"/>
              </a:spcBef>
              <a:buFont typeface="+mj-lt"/>
              <a:buAutoNum type="arabicPeriod"/>
            </a:pPr>
            <a:r>
              <a:rPr lang="fr-FR" sz="1800" dirty="0" smtClean="0">
                <a:latin typeface="Al Nile" pitchFamily="2" charset="-78"/>
                <a:ea typeface="Quattrocento Sans"/>
                <a:cs typeface="Al Nile" pitchFamily="2" charset="-78"/>
                <a:sym typeface="Quattrocento Sans"/>
              </a:rPr>
              <a:t>Becas Banco Santander</a:t>
            </a:r>
          </a:p>
          <a:p>
            <a:pPr marL="342900" indent="-342900">
              <a:spcBef>
                <a:spcPts val="600"/>
              </a:spcBef>
              <a:buFont typeface="+mj-lt"/>
              <a:buAutoNum type="arabicPeriod"/>
            </a:pPr>
            <a:r>
              <a:rPr lang="fr-FR" sz="1800" dirty="0" smtClean="0">
                <a:latin typeface="Al Nile" pitchFamily="2" charset="-78"/>
                <a:ea typeface="Quattrocento Sans"/>
                <a:cs typeface="Al Nile" pitchFamily="2" charset="-78"/>
                <a:sym typeface="Quattrocento Sans"/>
              </a:rPr>
              <a:t>Becas Excelencia (Xunta de Galicia)</a:t>
            </a:r>
          </a:p>
          <a:p>
            <a:pPr marL="285750" lvl="0" indent="-285750" algn="l" rtl="0">
              <a:spcBef>
                <a:spcPts val="600"/>
              </a:spcBef>
              <a:spcAft>
                <a:spcPts val="0"/>
              </a:spcAft>
              <a:buFont typeface="Arial" panose="020B0604020202020204" pitchFamily="34" charset="0"/>
              <a:buChar char="•"/>
            </a:pPr>
            <a:endParaRPr sz="1800" dirty="0">
              <a:latin typeface="Al Nile" pitchFamily="2" charset="-78"/>
              <a:ea typeface="Quattrocento Sans"/>
              <a:cs typeface="Al Nile" pitchFamily="2" charset="-78"/>
              <a:sym typeface="Quattrocento Sans"/>
            </a:endParaRPr>
          </a:p>
        </p:txBody>
      </p:sp>
      <p:sp>
        <p:nvSpPr>
          <p:cNvPr id="95" name="Google Shape;95;p1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4" name="ZoneTexte 3">
            <a:extLst>
              <a:ext uri="{FF2B5EF4-FFF2-40B4-BE49-F238E27FC236}">
                <a16:creationId xmlns:a16="http://schemas.microsoft.com/office/drawing/2014/main" id="{E670B76A-ADBB-C94D-94EC-FDB6B4614B5D}"/>
              </a:ext>
            </a:extLst>
          </p:cNvPr>
          <p:cNvSpPr txBox="1"/>
          <p:nvPr/>
        </p:nvSpPr>
        <p:spPr>
          <a:xfrm>
            <a:off x="801008" y="895961"/>
            <a:ext cx="580242" cy="435600"/>
          </a:xfrm>
          <a:prstGeom prst="rect">
            <a:avLst/>
          </a:prstGeom>
          <a:solidFill>
            <a:schemeClr val="bg1"/>
          </a:solidFill>
        </p:spPr>
        <p:txBody>
          <a:bodyPr wrap="square" rtlCol="0">
            <a:spAutoFit/>
          </a:bodyPr>
          <a:lstStyle/>
          <a:p>
            <a:endParaRPr dirty="0"/>
          </a:p>
        </p:txBody>
      </p:sp>
      <p:sp>
        <p:nvSpPr>
          <p:cNvPr id="12" name="Google Shape;94;p13">
            <a:extLst>
              <a:ext uri="{FF2B5EF4-FFF2-40B4-BE49-F238E27FC236}">
                <a16:creationId xmlns:a16="http://schemas.microsoft.com/office/drawing/2014/main" id="{77BADB32-9CA1-524C-A192-168A48A157CC}"/>
              </a:ext>
            </a:extLst>
          </p:cNvPr>
          <p:cNvSpPr txBox="1"/>
          <p:nvPr/>
        </p:nvSpPr>
        <p:spPr>
          <a:xfrm>
            <a:off x="6450" y="4091554"/>
            <a:ext cx="9137550" cy="1051946"/>
          </a:xfrm>
          <a:prstGeom prst="rect">
            <a:avLst/>
          </a:prstGeom>
          <a:solidFill>
            <a:srgbClr val="FFC000"/>
          </a:solidFill>
          <a:ln>
            <a:solidFill>
              <a:schemeClr val="accent1"/>
            </a:solidFill>
          </a:ln>
        </p:spPr>
        <p:txBody>
          <a:bodyPr spcFirstLastPara="1" wrap="square" lIns="91425" tIns="91425" rIns="91425" bIns="91425" anchor="t" anchorCtr="0">
            <a:noAutofit/>
          </a:bodyPr>
          <a:lstStyle/>
          <a:p>
            <a:pPr marL="0" lvl="0" indent="0" algn="l" rtl="0">
              <a:spcBef>
                <a:spcPts val="1000"/>
              </a:spcBef>
              <a:spcAft>
                <a:spcPts val="0"/>
              </a:spcAft>
              <a:buNone/>
            </a:pPr>
            <a:endParaRPr sz="1100" i="1" dirty="0">
              <a:latin typeface="Lora"/>
              <a:ea typeface="Lora"/>
              <a:cs typeface="Lora"/>
              <a:sym typeface="Lora"/>
            </a:endParaRPr>
          </a:p>
          <a:p>
            <a:pPr marL="0" lvl="0" indent="0" algn="l" rtl="0">
              <a:spcBef>
                <a:spcPts val="1000"/>
              </a:spcBef>
              <a:spcAft>
                <a:spcPts val="1000"/>
              </a:spcAft>
              <a:buNone/>
            </a:pPr>
            <a:endParaRPr sz="1100" i="1" dirty="0">
              <a:latin typeface="Lora"/>
              <a:ea typeface="Lora"/>
              <a:cs typeface="Lora"/>
              <a:sym typeface="Lora"/>
            </a:endParaRPr>
          </a:p>
        </p:txBody>
      </p:sp>
      <p:pic>
        <p:nvPicPr>
          <p:cNvPr id="16" name="Imagen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7976" y="759945"/>
            <a:ext cx="611693" cy="611693"/>
          </a:xfrm>
          <a:prstGeom prst="rect">
            <a:avLst/>
          </a:prstGeom>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3188" y="802377"/>
            <a:ext cx="566652" cy="588963"/>
          </a:xfrm>
          <a:prstGeom prst="flowChartConnector">
            <a:avLst/>
          </a:prstGeom>
        </p:spPr>
      </p:pic>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9452" y="748108"/>
            <a:ext cx="635365" cy="635365"/>
          </a:xfrm>
          <a:prstGeom prst="ellipse">
            <a:avLst/>
          </a:prstGeom>
          <a:ln>
            <a:solidFill>
              <a:srgbClr val="FF0000"/>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821220" y="323649"/>
            <a:ext cx="6339799"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0" dirty="0">
                <a:solidFill>
                  <a:schemeClr val="bg1">
                    <a:lumMod val="65000"/>
                  </a:schemeClr>
                </a:solidFill>
              </a:rPr>
              <a:t>2</a:t>
            </a:r>
            <a:r>
              <a:rPr lang="en" sz="3200" b="0" dirty="0" smtClean="0">
                <a:solidFill>
                  <a:schemeClr val="bg1">
                    <a:lumMod val="65000"/>
                  </a:schemeClr>
                </a:solidFill>
              </a:rPr>
              <a:t>. MAEC-AECID (Máster Agua)</a:t>
            </a:r>
            <a:endParaRPr sz="3200" b="0" dirty="0">
              <a:solidFill>
                <a:schemeClr val="bg1">
                  <a:lumMod val="65000"/>
                </a:schemeClr>
              </a:solidFill>
            </a:endParaRPr>
          </a:p>
        </p:txBody>
      </p:sp>
      <p:cxnSp>
        <p:nvCxnSpPr>
          <p:cNvPr id="104" name="Google Shape;104;p14"/>
          <p:cNvCxnSpPr>
            <a:cxnSpLocks/>
          </p:cNvCxnSpPr>
          <p:nvPr/>
        </p:nvCxnSpPr>
        <p:spPr>
          <a:xfrm>
            <a:off x="7679906" y="88442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pic>
        <p:nvPicPr>
          <p:cNvPr id="10" name="Image 8">
            <a:extLst>
              <a:ext uri="{FF2B5EF4-FFF2-40B4-BE49-F238E27FC236}">
                <a16:creationId xmlns:a16="http://schemas.microsoft.com/office/drawing/2014/main" id="{A4255B63-6DBB-1F49-9645-B1A4793E55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45266" y="147794"/>
            <a:ext cx="1995879" cy="1180618"/>
          </a:xfrm>
          <a:prstGeom prst="rect">
            <a:avLst/>
          </a:prstGeom>
        </p:spPr>
      </p:pic>
      <p:sp>
        <p:nvSpPr>
          <p:cNvPr id="13" name="Google Shape;170;p20"/>
          <p:cNvSpPr txBox="1">
            <a:spLocks/>
          </p:cNvSpPr>
          <p:nvPr/>
        </p:nvSpPr>
        <p:spPr>
          <a:xfrm>
            <a:off x="572587" y="1384829"/>
            <a:ext cx="3878400"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4800" baseline="-25000" dirty="0" smtClean="0">
                <a:highlight>
                  <a:schemeClr val="accent1"/>
                </a:highlight>
              </a:rPr>
              <a:t> *</a:t>
            </a:r>
            <a:r>
              <a:rPr lang="es-ES" sz="3200" dirty="0">
                <a:highlight>
                  <a:schemeClr val="accent1"/>
                </a:highlight>
              </a:rPr>
              <a:t> </a:t>
            </a:r>
            <a:r>
              <a:rPr lang="es-ES" sz="1800" dirty="0" smtClean="0">
                <a:highlight>
                  <a:schemeClr val="accent1"/>
                </a:highlight>
              </a:rPr>
              <a:t>Máster AGUA </a:t>
            </a:r>
            <a:endParaRPr lang="es-ES" sz="1800" dirty="0"/>
          </a:p>
        </p:txBody>
      </p:sp>
      <p:sp>
        <p:nvSpPr>
          <p:cNvPr id="9" name="Google Shape;171;p20"/>
          <p:cNvSpPr txBox="1">
            <a:spLocks/>
          </p:cNvSpPr>
          <p:nvPr/>
        </p:nvSpPr>
        <p:spPr>
          <a:xfrm>
            <a:off x="485141" y="1881307"/>
            <a:ext cx="8384540" cy="34480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indent="0">
              <a:buClr>
                <a:schemeClr val="tx1"/>
              </a:buClr>
              <a:buNone/>
            </a:pPr>
            <a:r>
              <a:rPr lang="es-ES" sz="1800" dirty="0">
                <a:latin typeface="Al Nile"/>
                <a:cs typeface="Al Nile"/>
              </a:rPr>
              <a:t>Oportunidad de formación en el ámbito de la gestión del ciclo urbano del agua a profesionales del sector para la realización de un máster universitario o proprio, de carácter presencial</a:t>
            </a:r>
            <a:r>
              <a:rPr lang="es-ES" sz="1800" dirty="0" smtClean="0">
                <a:latin typeface="Al Nile"/>
                <a:cs typeface="Al Nile"/>
              </a:rPr>
              <a:t>.</a:t>
            </a:r>
          </a:p>
          <a:p>
            <a:pPr marL="101600" indent="0">
              <a:buClr>
                <a:schemeClr val="tx1"/>
              </a:buClr>
              <a:buNone/>
            </a:pPr>
            <a:endParaRPr lang="es-ES" sz="1800" dirty="0" smtClean="0">
              <a:latin typeface="Al Nile"/>
              <a:cs typeface="Al Nile"/>
            </a:endParaRPr>
          </a:p>
          <a:p>
            <a:pPr marL="0" indent="0">
              <a:buFont typeface="Quattrocento Sans"/>
              <a:buNone/>
            </a:pPr>
            <a:r>
              <a:rPr lang="es-ES" sz="1800" b="1" dirty="0" smtClean="0">
                <a:latin typeface="Al Nile" pitchFamily="2" charset="-78"/>
                <a:cs typeface="Al Nile" pitchFamily="2" charset="-78"/>
              </a:rPr>
              <a:t>  </a:t>
            </a:r>
            <a:r>
              <a:rPr lang="es-ES" sz="1800" b="1" u="sng" dirty="0" smtClean="0">
                <a:latin typeface="Al Nile" pitchFamily="2" charset="-78"/>
                <a:cs typeface="Al Nile" pitchFamily="2" charset="-78"/>
              </a:rPr>
              <a:t>Beneficios</a:t>
            </a:r>
            <a:endParaRPr lang="es-ES" sz="1800" b="1" u="sng" dirty="0">
              <a:latin typeface="Al Nile" pitchFamily="2" charset="-78"/>
              <a:cs typeface="Al Nile" pitchFamily="2" charset="-78"/>
            </a:endParaRPr>
          </a:p>
          <a:p>
            <a:pPr>
              <a:buClr>
                <a:schemeClr val="tx1"/>
              </a:buClr>
              <a:buFont typeface="Arial" panose="020B0604020202020204" pitchFamily="34" charset="0"/>
              <a:buChar char="•"/>
            </a:pPr>
            <a:r>
              <a:rPr lang="es-ES" sz="1800" dirty="0" smtClean="0">
                <a:latin typeface="Al Nile"/>
                <a:cs typeface="Al Nile"/>
              </a:rPr>
              <a:t>  1era </a:t>
            </a:r>
            <a:r>
              <a:rPr lang="es-ES" sz="1800" dirty="0">
                <a:latin typeface="Al Nile"/>
                <a:cs typeface="Al Nile"/>
              </a:rPr>
              <a:t>mensualidad 2.400</a:t>
            </a:r>
            <a:r>
              <a:rPr lang="fr-FR" sz="1800" dirty="0">
                <a:latin typeface="Al Nile" pitchFamily="2" charset="-78"/>
                <a:cs typeface="Al Nile" pitchFamily="2" charset="-78"/>
              </a:rPr>
              <a:t> €</a:t>
            </a:r>
            <a:r>
              <a:rPr lang="es-ES" sz="1800" dirty="0">
                <a:latin typeface="Al Nile"/>
                <a:cs typeface="Al Nile"/>
              </a:rPr>
              <a:t> + resto de mensualidades 1.200</a:t>
            </a:r>
            <a:r>
              <a:rPr lang="fr-FR" sz="1800" dirty="0">
                <a:latin typeface="Al Nile" pitchFamily="2" charset="-78"/>
                <a:cs typeface="Al Nile" pitchFamily="2" charset="-78"/>
              </a:rPr>
              <a:t> €.</a:t>
            </a:r>
            <a:endParaRPr lang="es-ES" sz="1800" dirty="0">
              <a:latin typeface="Al Nile"/>
              <a:cs typeface="Al Nile"/>
            </a:endParaRPr>
          </a:p>
          <a:p>
            <a:pPr>
              <a:buClr>
                <a:schemeClr val="tx1"/>
              </a:buClr>
              <a:buFont typeface="Arial" panose="020B0604020202020204" pitchFamily="34" charset="0"/>
              <a:buChar char="•"/>
            </a:pPr>
            <a:r>
              <a:rPr lang="es-ES" sz="1800" dirty="0" smtClean="0">
                <a:latin typeface="Al Nile"/>
                <a:cs typeface="Al Nile"/>
              </a:rPr>
              <a:t>  Ayuda </a:t>
            </a:r>
            <a:r>
              <a:rPr lang="es-ES" sz="1800" dirty="0">
                <a:latin typeface="Al Nile"/>
                <a:cs typeface="Al Nile"/>
              </a:rPr>
              <a:t>de matrícula, incluidas tasas administrativas.</a:t>
            </a:r>
          </a:p>
          <a:p>
            <a:pPr>
              <a:buClr>
                <a:schemeClr val="tx1"/>
              </a:buClr>
              <a:buFont typeface="Arial" panose="020B0604020202020204" pitchFamily="34" charset="0"/>
              <a:buChar char="•"/>
            </a:pPr>
            <a:r>
              <a:rPr lang="es-ES" sz="1800" dirty="0" smtClean="0">
                <a:latin typeface="Al Nile"/>
                <a:cs typeface="Al Nile"/>
              </a:rPr>
              <a:t>  Seguro </a:t>
            </a:r>
            <a:r>
              <a:rPr lang="es-ES" sz="1800" dirty="0">
                <a:latin typeface="Al Nile"/>
                <a:cs typeface="Al Nile"/>
              </a:rPr>
              <a:t>de asistencia sanitaria en España.</a:t>
            </a:r>
          </a:p>
          <a:p>
            <a:pPr>
              <a:buClr>
                <a:schemeClr val="tx1"/>
              </a:buClr>
              <a:buFont typeface="Arial" panose="020B0604020202020204" pitchFamily="34" charset="0"/>
              <a:buChar char="•"/>
            </a:pPr>
            <a:r>
              <a:rPr lang="es-ES" sz="1800" dirty="0" smtClean="0">
                <a:latin typeface="Al Nile"/>
                <a:cs typeface="Al Nile"/>
              </a:rPr>
              <a:t>  Seguro </a:t>
            </a:r>
            <a:r>
              <a:rPr lang="es-ES" sz="1800" dirty="0">
                <a:latin typeface="Al Nile"/>
                <a:cs typeface="Al Nile"/>
              </a:rPr>
              <a:t>de accidentes.</a:t>
            </a:r>
          </a:p>
          <a:p>
            <a:pPr marL="101600" indent="0">
              <a:buClr>
                <a:schemeClr val="tx1"/>
              </a:buClr>
              <a:buNone/>
            </a:pPr>
            <a:endParaRPr lang="es-ES" sz="1800" dirty="0">
              <a:latin typeface="Al Nile"/>
              <a:cs typeface="Al Nile"/>
            </a:endParaRPr>
          </a:p>
          <a:p>
            <a:pPr>
              <a:buClr>
                <a:schemeClr val="tx1"/>
              </a:buClr>
            </a:pPr>
            <a:endParaRPr lang="es-ES" dirty="0" smtClean="0">
              <a:latin typeface="Al Nile"/>
            </a:endParaRPr>
          </a:p>
          <a:p>
            <a:pPr>
              <a:buClr>
                <a:schemeClr val="tx1"/>
              </a:buClr>
              <a:buFont typeface="Arial" panose="020B0604020202020204" pitchFamily="34" charset="0"/>
              <a:buChar char="•"/>
            </a:pPr>
            <a:endParaRPr lang="es-ES" dirty="0" smtClean="0">
              <a:latin typeface="Al Nile"/>
            </a:endParaRPr>
          </a:p>
          <a:p>
            <a:pPr>
              <a:buClr>
                <a:schemeClr val="tx1"/>
              </a:buClr>
              <a:buFont typeface="Arial" panose="020B0604020202020204" pitchFamily="34" charset="0"/>
              <a:buChar char="•"/>
            </a:pPr>
            <a:endParaRPr lang="es-ES" dirty="0">
              <a:latin typeface="Al Nile"/>
            </a:endParaRPr>
          </a:p>
        </p:txBody>
      </p:sp>
    </p:spTree>
    <p:extLst>
      <p:ext uri="{BB962C8B-B14F-4D97-AF65-F5344CB8AC3E}">
        <p14:creationId xmlns:p14="http://schemas.microsoft.com/office/powerpoint/2010/main" val="3332328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821220" y="323649"/>
            <a:ext cx="6339799"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0" dirty="0">
                <a:solidFill>
                  <a:schemeClr val="bg1">
                    <a:lumMod val="65000"/>
                  </a:schemeClr>
                </a:solidFill>
              </a:rPr>
              <a:t>2</a:t>
            </a:r>
            <a:r>
              <a:rPr lang="en" sz="3200" b="0" dirty="0" smtClean="0">
                <a:solidFill>
                  <a:schemeClr val="bg1">
                    <a:lumMod val="65000"/>
                  </a:schemeClr>
                </a:solidFill>
              </a:rPr>
              <a:t>. MAEC-AECID (Máster Agua)</a:t>
            </a:r>
            <a:endParaRPr sz="3200" b="0" dirty="0">
              <a:solidFill>
                <a:schemeClr val="bg1">
                  <a:lumMod val="65000"/>
                </a:schemeClr>
              </a:solidFill>
            </a:endParaRPr>
          </a:p>
        </p:txBody>
      </p:sp>
      <p:cxnSp>
        <p:nvCxnSpPr>
          <p:cNvPr id="104" name="Google Shape;104;p14"/>
          <p:cNvCxnSpPr>
            <a:cxnSpLocks/>
          </p:cNvCxnSpPr>
          <p:nvPr/>
        </p:nvCxnSpPr>
        <p:spPr>
          <a:xfrm>
            <a:off x="7679906" y="88442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pic>
        <p:nvPicPr>
          <p:cNvPr id="10" name="Image 8">
            <a:extLst>
              <a:ext uri="{FF2B5EF4-FFF2-40B4-BE49-F238E27FC236}">
                <a16:creationId xmlns:a16="http://schemas.microsoft.com/office/drawing/2014/main" id="{A4255B63-6DBB-1F49-9645-B1A4793E55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45266" y="147794"/>
            <a:ext cx="1995879" cy="1180618"/>
          </a:xfrm>
          <a:prstGeom prst="rect">
            <a:avLst/>
          </a:prstGeom>
        </p:spPr>
      </p:pic>
      <p:sp>
        <p:nvSpPr>
          <p:cNvPr id="13" name="Google Shape;170;p20"/>
          <p:cNvSpPr txBox="1">
            <a:spLocks/>
          </p:cNvSpPr>
          <p:nvPr/>
        </p:nvSpPr>
        <p:spPr>
          <a:xfrm>
            <a:off x="572587" y="1384829"/>
            <a:ext cx="3878400"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4800" baseline="-25000" dirty="0" smtClean="0">
                <a:highlight>
                  <a:schemeClr val="accent1"/>
                </a:highlight>
              </a:rPr>
              <a:t> *</a:t>
            </a:r>
            <a:r>
              <a:rPr lang="es-ES" sz="3200" dirty="0">
                <a:highlight>
                  <a:schemeClr val="accent1"/>
                </a:highlight>
              </a:rPr>
              <a:t> </a:t>
            </a:r>
            <a:r>
              <a:rPr lang="es-ES" sz="1800" dirty="0" smtClean="0">
                <a:highlight>
                  <a:schemeClr val="accent1"/>
                </a:highlight>
              </a:rPr>
              <a:t>Máster AGUA </a:t>
            </a:r>
            <a:endParaRPr lang="es-ES" sz="1800" dirty="0"/>
          </a:p>
        </p:txBody>
      </p:sp>
      <p:sp>
        <p:nvSpPr>
          <p:cNvPr id="9" name="Google Shape;171;p20"/>
          <p:cNvSpPr txBox="1">
            <a:spLocks/>
          </p:cNvSpPr>
          <p:nvPr/>
        </p:nvSpPr>
        <p:spPr>
          <a:xfrm>
            <a:off x="431801" y="1709046"/>
            <a:ext cx="8712199" cy="34480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indent="0">
              <a:buClr>
                <a:schemeClr val="tx1"/>
              </a:buClr>
              <a:buNone/>
            </a:pPr>
            <a:endParaRPr lang="es-ES" sz="1800" dirty="0" smtClean="0">
              <a:latin typeface="Al Nile"/>
              <a:cs typeface="Al Nile"/>
            </a:endParaRPr>
          </a:p>
          <a:p>
            <a:pPr marL="0" indent="0">
              <a:buFont typeface="Quattrocento Sans"/>
              <a:buNone/>
            </a:pPr>
            <a:r>
              <a:rPr lang="es-ES" sz="1800" b="1" dirty="0" smtClean="0">
                <a:latin typeface="Al Nile" pitchFamily="2" charset="-78"/>
                <a:cs typeface="Al Nile" pitchFamily="2" charset="-78"/>
              </a:rPr>
              <a:t>  </a:t>
            </a:r>
            <a:r>
              <a:rPr lang="es-ES" sz="1800" b="1" u="sng" dirty="0" smtClean="0">
                <a:latin typeface="Al Nile" pitchFamily="2" charset="-78"/>
                <a:cs typeface="Al Nile" pitchFamily="2" charset="-78"/>
              </a:rPr>
              <a:t>Requisitos</a:t>
            </a:r>
          </a:p>
          <a:p>
            <a:pPr marL="0" indent="0">
              <a:buFont typeface="Quattrocento Sans"/>
              <a:buNone/>
            </a:pPr>
            <a:endParaRPr lang="es-ES" sz="1600" b="1" u="sng" dirty="0">
              <a:latin typeface="Al Nile" pitchFamily="2" charset="-78"/>
              <a:cs typeface="Al Nile" pitchFamily="2" charset="-78"/>
            </a:endParaRPr>
          </a:p>
          <a:p>
            <a:pPr>
              <a:buClr>
                <a:schemeClr val="tx1"/>
              </a:buClr>
              <a:buFont typeface="Arial" panose="020B0604020202020204" pitchFamily="34" charset="0"/>
              <a:buChar char="•"/>
            </a:pPr>
            <a:r>
              <a:rPr lang="es-ES" sz="1800" dirty="0" smtClean="0">
                <a:latin typeface="Al Nile"/>
                <a:cs typeface="Al Nile"/>
              </a:rPr>
              <a:t>  </a:t>
            </a:r>
            <a:r>
              <a:rPr lang="es-ES" sz="2000" dirty="0">
                <a:latin typeface="Al Nile"/>
                <a:cs typeface="Al Nile"/>
              </a:rPr>
              <a:t>Tener experiencia profesional acreditada de al menos 2 años en el ámbito de planificación, ejecución, u operación de sistemas de abastecimiento de agua y saneamiento urbanos.</a:t>
            </a:r>
          </a:p>
          <a:p>
            <a:pPr>
              <a:buClr>
                <a:schemeClr val="tx1"/>
              </a:buClr>
              <a:buFont typeface="Arial" panose="020B0604020202020204" pitchFamily="34" charset="0"/>
              <a:buChar char="•"/>
            </a:pPr>
            <a:r>
              <a:rPr lang="es-ES" sz="2000" dirty="0" smtClean="0">
                <a:latin typeface="Al Nile"/>
                <a:cs typeface="Al Nile"/>
              </a:rPr>
              <a:t>   No </a:t>
            </a:r>
            <a:r>
              <a:rPr lang="es-ES" sz="2000" dirty="0">
                <a:latin typeface="Al Nile"/>
                <a:cs typeface="Al Nile"/>
              </a:rPr>
              <a:t>ser nacional español ni residente fiscal español.</a:t>
            </a:r>
          </a:p>
          <a:p>
            <a:pPr>
              <a:buClr>
                <a:schemeClr val="tx1"/>
              </a:buClr>
              <a:buFont typeface="Arial" panose="020B0604020202020204" pitchFamily="34" charset="0"/>
              <a:buChar char="•"/>
            </a:pPr>
            <a:r>
              <a:rPr lang="es-ES" sz="2000" dirty="0" smtClean="0">
                <a:latin typeface="Al Nile"/>
                <a:cs typeface="Al Nile"/>
              </a:rPr>
              <a:t>   No </a:t>
            </a:r>
            <a:r>
              <a:rPr lang="es-ES" sz="2000" dirty="0">
                <a:latin typeface="Al Nile"/>
                <a:cs typeface="Al Nile"/>
              </a:rPr>
              <a:t>encontrarse en situación de estancia por estudios en España.</a:t>
            </a:r>
          </a:p>
          <a:p>
            <a:pPr>
              <a:buClr>
                <a:schemeClr val="tx1"/>
              </a:buClr>
              <a:buFont typeface="Arial" panose="020B0604020202020204" pitchFamily="34" charset="0"/>
              <a:buChar char="•"/>
            </a:pPr>
            <a:r>
              <a:rPr lang="es-ES" sz="2000" dirty="0" smtClean="0">
                <a:latin typeface="Al Nile"/>
                <a:cs typeface="Al Nile"/>
              </a:rPr>
              <a:t>   No </a:t>
            </a:r>
            <a:r>
              <a:rPr lang="es-ES" sz="2000" dirty="0">
                <a:latin typeface="Al Nile"/>
                <a:cs typeface="Al Nile"/>
              </a:rPr>
              <a:t>poseer doble nacionalidad con algún país miembro de la Unión Europea. </a:t>
            </a:r>
          </a:p>
          <a:p>
            <a:pPr>
              <a:buClr>
                <a:schemeClr val="tx1"/>
              </a:buClr>
              <a:buFont typeface="Arial" panose="020B0604020202020204" pitchFamily="34" charset="0"/>
              <a:buChar char="•"/>
            </a:pPr>
            <a:r>
              <a:rPr lang="es-ES" sz="2000" dirty="0" smtClean="0">
                <a:latin typeface="Al Nile"/>
                <a:cs typeface="Al Nile"/>
              </a:rPr>
              <a:t>   No </a:t>
            </a:r>
            <a:r>
              <a:rPr lang="es-ES" sz="2000" dirty="0">
                <a:latin typeface="Al Nile"/>
                <a:cs typeface="Al Nile"/>
              </a:rPr>
              <a:t>haber sido becario de la AECID, ni de la Fundación Carolina desde 2011-2012.</a:t>
            </a:r>
          </a:p>
          <a:p>
            <a:pPr>
              <a:buClr>
                <a:schemeClr val="tx1"/>
              </a:buClr>
              <a:buFont typeface="Arial" panose="020B0604020202020204" pitchFamily="34" charset="0"/>
              <a:buChar char="•"/>
            </a:pPr>
            <a:endParaRPr lang="es-ES" dirty="0" smtClean="0">
              <a:latin typeface="Al Nile"/>
            </a:endParaRPr>
          </a:p>
          <a:p>
            <a:pPr>
              <a:buClr>
                <a:schemeClr val="tx1"/>
              </a:buClr>
              <a:buFont typeface="Arial" panose="020B0604020202020204" pitchFamily="34" charset="0"/>
              <a:buChar char="•"/>
            </a:pPr>
            <a:endParaRPr lang="es-ES" dirty="0" smtClean="0">
              <a:latin typeface="Al Nile"/>
            </a:endParaRPr>
          </a:p>
          <a:p>
            <a:pPr>
              <a:buClr>
                <a:schemeClr val="tx1"/>
              </a:buClr>
              <a:buFont typeface="Arial" panose="020B0604020202020204" pitchFamily="34" charset="0"/>
              <a:buChar char="•"/>
            </a:pPr>
            <a:endParaRPr lang="es-ES" dirty="0">
              <a:latin typeface="Al Nile"/>
            </a:endParaRPr>
          </a:p>
        </p:txBody>
      </p:sp>
    </p:spTree>
    <p:extLst>
      <p:ext uri="{BB962C8B-B14F-4D97-AF65-F5344CB8AC3E}">
        <p14:creationId xmlns:p14="http://schemas.microsoft.com/office/powerpoint/2010/main" val="2356423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821220" y="323649"/>
            <a:ext cx="6339799"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0" dirty="0">
                <a:solidFill>
                  <a:schemeClr val="bg1">
                    <a:lumMod val="65000"/>
                  </a:schemeClr>
                </a:solidFill>
              </a:rPr>
              <a:t>2</a:t>
            </a:r>
            <a:r>
              <a:rPr lang="en" sz="3200" b="0" dirty="0" smtClean="0">
                <a:solidFill>
                  <a:schemeClr val="bg1">
                    <a:lumMod val="65000"/>
                  </a:schemeClr>
                </a:solidFill>
              </a:rPr>
              <a:t>. MAEC-AECID (Máster Agua)</a:t>
            </a:r>
            <a:endParaRPr sz="3200" b="0" dirty="0">
              <a:solidFill>
                <a:schemeClr val="bg1">
                  <a:lumMod val="65000"/>
                </a:schemeClr>
              </a:solidFill>
            </a:endParaRPr>
          </a:p>
        </p:txBody>
      </p:sp>
      <p:cxnSp>
        <p:nvCxnSpPr>
          <p:cNvPr id="104" name="Google Shape;104;p14"/>
          <p:cNvCxnSpPr>
            <a:cxnSpLocks/>
          </p:cNvCxnSpPr>
          <p:nvPr/>
        </p:nvCxnSpPr>
        <p:spPr>
          <a:xfrm>
            <a:off x="7679906" y="88442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pic>
        <p:nvPicPr>
          <p:cNvPr id="10" name="Image 8">
            <a:extLst>
              <a:ext uri="{FF2B5EF4-FFF2-40B4-BE49-F238E27FC236}">
                <a16:creationId xmlns:a16="http://schemas.microsoft.com/office/drawing/2014/main" id="{A4255B63-6DBB-1F49-9645-B1A4793E55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45266" y="147794"/>
            <a:ext cx="1995879" cy="1180618"/>
          </a:xfrm>
          <a:prstGeom prst="rect">
            <a:avLst/>
          </a:prstGeom>
        </p:spPr>
      </p:pic>
      <p:sp>
        <p:nvSpPr>
          <p:cNvPr id="13" name="Google Shape;170;p20"/>
          <p:cNvSpPr txBox="1">
            <a:spLocks/>
          </p:cNvSpPr>
          <p:nvPr/>
        </p:nvSpPr>
        <p:spPr>
          <a:xfrm>
            <a:off x="572587" y="1384829"/>
            <a:ext cx="3878400"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4800" baseline="-25000" dirty="0" smtClean="0">
                <a:highlight>
                  <a:schemeClr val="accent1"/>
                </a:highlight>
              </a:rPr>
              <a:t> *</a:t>
            </a:r>
            <a:r>
              <a:rPr lang="es-ES" sz="3200" dirty="0">
                <a:highlight>
                  <a:schemeClr val="accent1"/>
                </a:highlight>
              </a:rPr>
              <a:t> </a:t>
            </a:r>
            <a:r>
              <a:rPr lang="es-ES" sz="1800" dirty="0" smtClean="0">
                <a:highlight>
                  <a:schemeClr val="accent1"/>
                </a:highlight>
              </a:rPr>
              <a:t>Máster AGUA </a:t>
            </a:r>
            <a:endParaRPr lang="es-ES" sz="1800" dirty="0"/>
          </a:p>
        </p:txBody>
      </p:sp>
      <p:sp>
        <p:nvSpPr>
          <p:cNvPr id="12" name="Google Shape;171;p20"/>
          <p:cNvSpPr txBox="1">
            <a:spLocks/>
          </p:cNvSpPr>
          <p:nvPr/>
        </p:nvSpPr>
        <p:spPr>
          <a:xfrm>
            <a:off x="572588" y="1692149"/>
            <a:ext cx="7970640" cy="34480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tx1"/>
              </a:buClr>
              <a:buFont typeface="Arial" panose="020B0604020202020204" pitchFamily="34" charset="0"/>
              <a:buChar char="•"/>
            </a:pPr>
            <a:endParaRPr lang="es-ES" dirty="0" smtClean="0">
              <a:solidFill>
                <a:schemeClr val="tx1"/>
              </a:solidFill>
              <a:latin typeface="Al Nile"/>
            </a:endParaRPr>
          </a:p>
          <a:p>
            <a:pPr>
              <a:buClr>
                <a:schemeClr val="tx1"/>
              </a:buClr>
            </a:pPr>
            <a:r>
              <a:rPr lang="es-ES" sz="1800" b="1" u="sng" dirty="0" smtClean="0">
                <a:solidFill>
                  <a:schemeClr val="tx1"/>
                </a:solidFill>
                <a:latin typeface="Al Nile"/>
              </a:rPr>
              <a:t>Documentación</a:t>
            </a:r>
          </a:p>
          <a:p>
            <a:pPr>
              <a:buClr>
                <a:schemeClr val="tx1"/>
              </a:buClr>
            </a:pPr>
            <a:endParaRPr lang="es-ES" sz="1800" b="1" u="sng" dirty="0">
              <a:solidFill>
                <a:schemeClr val="tx1"/>
              </a:solidFill>
              <a:latin typeface="Al Nile"/>
            </a:endParaRPr>
          </a:p>
          <a:p>
            <a:pPr>
              <a:buClr>
                <a:schemeClr val="tx1"/>
              </a:buClr>
              <a:buFont typeface="Arial" panose="020B0604020202020204" pitchFamily="34" charset="0"/>
              <a:buChar char="•"/>
            </a:pPr>
            <a:r>
              <a:rPr lang="es-ES" dirty="0" smtClean="0">
                <a:solidFill>
                  <a:schemeClr val="tx1"/>
                </a:solidFill>
                <a:latin typeface="Al Nile"/>
              </a:rPr>
              <a:t>  </a:t>
            </a:r>
            <a:r>
              <a:rPr lang="es-ES" sz="1600" dirty="0" smtClean="0">
                <a:solidFill>
                  <a:schemeClr val="tx1"/>
                </a:solidFill>
                <a:latin typeface="Al Nile"/>
              </a:rPr>
              <a:t>Pasaporte en vigor. </a:t>
            </a:r>
          </a:p>
          <a:p>
            <a:pPr>
              <a:buClr>
                <a:schemeClr val="tx1"/>
              </a:buClr>
              <a:buFont typeface="Arial" panose="020B0604020202020204" pitchFamily="34" charset="0"/>
              <a:buChar char="•"/>
            </a:pPr>
            <a:r>
              <a:rPr lang="es-ES" sz="1600" dirty="0" smtClean="0">
                <a:solidFill>
                  <a:schemeClr val="tx1"/>
                </a:solidFill>
                <a:latin typeface="Al Nile"/>
              </a:rPr>
              <a:t>  Acreditación de estar desarrollando en la actualidad (o almenas 2 años) de actividad laboral relacionada con el ciclo integral del agua. </a:t>
            </a:r>
          </a:p>
          <a:p>
            <a:pPr>
              <a:buClr>
                <a:schemeClr val="tx1"/>
              </a:buClr>
              <a:buFont typeface="Arial" panose="020B0604020202020204" pitchFamily="34" charset="0"/>
              <a:buChar char="•"/>
            </a:pPr>
            <a:r>
              <a:rPr lang="es-ES" sz="1600" dirty="0" smtClean="0">
                <a:solidFill>
                  <a:schemeClr val="tx1"/>
                </a:solidFill>
                <a:latin typeface="Al Nile"/>
              </a:rPr>
              <a:t>  Justificante del trámite de pre-admisión en el Master solicitado. </a:t>
            </a:r>
          </a:p>
          <a:p>
            <a:pPr>
              <a:buClr>
                <a:schemeClr val="tx1"/>
              </a:buClr>
              <a:buFont typeface="Arial" panose="020B0604020202020204" pitchFamily="34" charset="0"/>
              <a:buChar char="•"/>
            </a:pPr>
            <a:r>
              <a:rPr lang="es-ES" sz="1600" dirty="0" smtClean="0">
                <a:solidFill>
                  <a:schemeClr val="tx1"/>
                </a:solidFill>
                <a:latin typeface="Al Nile"/>
              </a:rPr>
              <a:t>  Currículum </a:t>
            </a:r>
            <a:r>
              <a:rPr lang="es-ES" sz="1600" dirty="0" smtClean="0">
                <a:latin typeface="Al Nile"/>
              </a:rPr>
              <a:t>Vitae. </a:t>
            </a:r>
          </a:p>
          <a:p>
            <a:pPr>
              <a:buClr>
                <a:schemeClr val="tx1"/>
              </a:buClr>
              <a:buFont typeface="Arial" panose="020B0604020202020204" pitchFamily="34" charset="0"/>
              <a:buChar char="•"/>
            </a:pPr>
            <a:r>
              <a:rPr lang="es-ES" sz="1600" dirty="0" smtClean="0">
                <a:latin typeface="Al Nile"/>
              </a:rPr>
              <a:t>  Copia documento de identidad personal</a:t>
            </a:r>
          </a:p>
          <a:p>
            <a:pPr>
              <a:buClr>
                <a:schemeClr val="tx1"/>
              </a:buClr>
              <a:buFont typeface="Arial" panose="020B0604020202020204" pitchFamily="34" charset="0"/>
              <a:buChar char="•"/>
            </a:pPr>
            <a:r>
              <a:rPr lang="es-ES" sz="1600" dirty="0" smtClean="0">
                <a:latin typeface="Al Nile"/>
              </a:rPr>
              <a:t>  Copia documento acreditativo de conocimiento de idioma. Si el master se imparte en un idioma distinto del español.</a:t>
            </a:r>
          </a:p>
          <a:p>
            <a:pPr>
              <a:buClr>
                <a:schemeClr val="tx1"/>
              </a:buClr>
              <a:buFont typeface="Arial" panose="020B0604020202020204" pitchFamily="34" charset="0"/>
              <a:buChar char="•"/>
            </a:pPr>
            <a:r>
              <a:rPr lang="es-ES" sz="1600" dirty="0" smtClean="0">
                <a:latin typeface="Al Nile"/>
              </a:rPr>
              <a:t>  Declaración Responsable </a:t>
            </a:r>
            <a:endParaRPr lang="es-ES" sz="1600" dirty="0">
              <a:latin typeface="Al Nile"/>
            </a:endParaRPr>
          </a:p>
        </p:txBody>
      </p:sp>
    </p:spTree>
    <p:extLst>
      <p:ext uri="{BB962C8B-B14F-4D97-AF65-F5344CB8AC3E}">
        <p14:creationId xmlns:p14="http://schemas.microsoft.com/office/powerpoint/2010/main" val="1634276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743206" y="272136"/>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0" dirty="0">
                <a:solidFill>
                  <a:schemeClr val="bg1">
                    <a:lumMod val="65000"/>
                  </a:schemeClr>
                </a:solidFill>
              </a:rPr>
              <a:t>2</a:t>
            </a:r>
            <a:r>
              <a:rPr lang="en" sz="3200" b="0" dirty="0" smtClean="0">
                <a:solidFill>
                  <a:schemeClr val="bg1">
                    <a:lumMod val="65000"/>
                  </a:schemeClr>
                </a:solidFill>
              </a:rPr>
              <a:t>. MAEC-AECID (E.D.)</a:t>
            </a:r>
            <a:endParaRPr sz="3200" b="0" dirty="0">
              <a:solidFill>
                <a:schemeClr val="bg1">
                  <a:lumMod val="65000"/>
                </a:schemeClr>
              </a:solidFill>
            </a:endParaRPr>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sp>
        <p:nvSpPr>
          <p:cNvPr id="12" name="Google Shape;124;p17"/>
          <p:cNvSpPr txBox="1">
            <a:spLocks/>
          </p:cNvSpPr>
          <p:nvPr/>
        </p:nvSpPr>
        <p:spPr>
          <a:xfrm>
            <a:off x="1239690" y="1891631"/>
            <a:ext cx="7120633"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b="1" dirty="0" smtClean="0">
                <a:highlight>
                  <a:schemeClr val="accent1"/>
                </a:highlight>
              </a:rPr>
              <a:t>Programa: ESCUELA DIPLOMÁTICA </a:t>
            </a:r>
          </a:p>
          <a:p>
            <a:pPr marL="101600" indent="0">
              <a:buClr>
                <a:schemeClr val="tx1"/>
              </a:buClr>
              <a:buNone/>
            </a:pPr>
            <a:r>
              <a:rPr lang="es-ES" sz="2000" dirty="0">
                <a:latin typeface="Al Nile"/>
                <a:cs typeface="Al Nile"/>
              </a:rPr>
              <a:t>Formación en la Escuela Diplomática de España. Para funcionarios o empleados de organismos públicos de países latinoamericanos. </a:t>
            </a:r>
          </a:p>
          <a:p>
            <a:pPr marL="101600" indent="0">
              <a:buClr>
                <a:schemeClr val="tx1"/>
              </a:buClr>
              <a:buNone/>
            </a:pPr>
            <a:r>
              <a:rPr lang="es-ES" sz="2000" dirty="0">
                <a:latin typeface="Al Nile"/>
                <a:cs typeface="Al Nile"/>
              </a:rPr>
              <a:t>Duración: 9 </a:t>
            </a:r>
            <a:r>
              <a:rPr lang="es-ES" sz="2000" dirty="0" smtClean="0">
                <a:latin typeface="Al Nile"/>
                <a:cs typeface="Al Nile"/>
              </a:rPr>
              <a:t>meses</a:t>
            </a:r>
          </a:p>
          <a:p>
            <a:pPr marL="101600" indent="0">
              <a:buClr>
                <a:schemeClr val="tx1"/>
              </a:buClr>
              <a:buNone/>
            </a:pPr>
            <a:endParaRPr lang="es-ES" sz="2000" dirty="0">
              <a:latin typeface="Al Nile"/>
              <a:cs typeface="Al Nile"/>
            </a:endParaRPr>
          </a:p>
        </p:txBody>
      </p:sp>
      <p:pic>
        <p:nvPicPr>
          <p:cNvPr id="10" name="Image 8">
            <a:extLst>
              <a:ext uri="{FF2B5EF4-FFF2-40B4-BE49-F238E27FC236}">
                <a16:creationId xmlns:a16="http://schemas.microsoft.com/office/drawing/2014/main" id="{A4255B63-6DBB-1F49-9645-B1A4793E55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45266" y="147794"/>
            <a:ext cx="1995879" cy="1180618"/>
          </a:xfrm>
          <a:prstGeom prst="rect">
            <a:avLst/>
          </a:prstGeom>
        </p:spPr>
      </p:pic>
      <p:sp>
        <p:nvSpPr>
          <p:cNvPr id="14" name="Google Shape;157;p19">
            <a:extLst>
              <a:ext uri="{FF2B5EF4-FFF2-40B4-BE49-F238E27FC236}">
                <a16:creationId xmlns:a16="http://schemas.microsoft.com/office/drawing/2014/main" id="{DB645D94-89F1-0243-9D8F-3EC0157DD312}"/>
              </a:ext>
            </a:extLst>
          </p:cNvPr>
          <p:cNvSpPr txBox="1">
            <a:spLocks/>
          </p:cNvSpPr>
          <p:nvPr/>
        </p:nvSpPr>
        <p:spPr>
          <a:xfrm>
            <a:off x="1239690" y="2259661"/>
            <a:ext cx="4023686" cy="3231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endParaRPr lang="fr-FR" sz="1800" dirty="0">
              <a:latin typeface="Al Nile" pitchFamily="2" charset="-78"/>
              <a:cs typeface="Al Nile" pitchFamily="2" charset="-78"/>
            </a:endParaRPr>
          </a:p>
        </p:txBody>
      </p:sp>
      <p:sp>
        <p:nvSpPr>
          <p:cNvPr id="16" name="Google Shape;171;p20"/>
          <p:cNvSpPr txBox="1">
            <a:spLocks/>
          </p:cNvSpPr>
          <p:nvPr/>
        </p:nvSpPr>
        <p:spPr>
          <a:xfrm>
            <a:off x="1239690" y="2719356"/>
            <a:ext cx="6875637" cy="186539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buClr>
                <a:schemeClr val="tx1"/>
              </a:buClr>
            </a:pPr>
            <a:r>
              <a:rPr lang="es-ES" sz="2000" b="1" u="sng" dirty="0" smtClean="0">
                <a:latin typeface="Al Nile"/>
                <a:cs typeface="Al Nile"/>
              </a:rPr>
              <a:t>Beneficios</a:t>
            </a:r>
          </a:p>
          <a:p>
            <a:pPr>
              <a:buClr>
                <a:schemeClr val="tx1"/>
              </a:buClr>
              <a:buFont typeface="Arial" panose="020B0604020202020204" pitchFamily="34" charset="0"/>
              <a:buChar char="•"/>
            </a:pPr>
            <a:r>
              <a:rPr lang="es-ES" sz="2000" dirty="0" smtClean="0">
                <a:latin typeface="Al Nile"/>
                <a:cs typeface="Al Nile"/>
              </a:rPr>
              <a:t> 1era mensualidad 2.400</a:t>
            </a:r>
            <a:r>
              <a:rPr lang="fr-FR" sz="2000" dirty="0" smtClean="0">
                <a:latin typeface="Al Nile" pitchFamily="2" charset="-78"/>
                <a:cs typeface="Al Nile" pitchFamily="2" charset="-78"/>
              </a:rPr>
              <a:t> €</a:t>
            </a:r>
            <a:r>
              <a:rPr lang="es-ES" sz="2000" dirty="0" smtClean="0">
                <a:latin typeface="Al Nile"/>
                <a:cs typeface="Al Nile"/>
              </a:rPr>
              <a:t> + resto de mensualidades 1.200</a:t>
            </a:r>
            <a:r>
              <a:rPr lang="fr-FR" sz="2000" dirty="0" smtClean="0">
                <a:latin typeface="Al Nile" pitchFamily="2" charset="-78"/>
                <a:cs typeface="Al Nile" pitchFamily="2" charset="-78"/>
              </a:rPr>
              <a:t> €.</a:t>
            </a:r>
            <a:endParaRPr lang="es-ES" sz="2000" dirty="0" smtClean="0">
              <a:latin typeface="Al Nile"/>
              <a:cs typeface="Al Nile"/>
            </a:endParaRPr>
          </a:p>
          <a:p>
            <a:pPr>
              <a:buClr>
                <a:schemeClr val="tx1"/>
              </a:buClr>
              <a:buFont typeface="Arial" panose="020B0604020202020204" pitchFamily="34" charset="0"/>
              <a:buChar char="•"/>
            </a:pPr>
            <a:r>
              <a:rPr lang="es-ES" sz="2000" dirty="0" smtClean="0">
                <a:latin typeface="Al Nile"/>
                <a:cs typeface="Al Nile"/>
              </a:rPr>
              <a:t> Ayuda de matrícula, incluidas tasas administrativas.</a:t>
            </a:r>
          </a:p>
          <a:p>
            <a:pPr>
              <a:buClr>
                <a:schemeClr val="tx1"/>
              </a:buClr>
              <a:buFont typeface="Arial" panose="020B0604020202020204" pitchFamily="34" charset="0"/>
              <a:buChar char="•"/>
            </a:pPr>
            <a:r>
              <a:rPr lang="es-ES" sz="2000" dirty="0" smtClean="0">
                <a:latin typeface="Al Nile"/>
                <a:cs typeface="Al Nile"/>
              </a:rPr>
              <a:t> Seguro de asistencia sanitaria.</a:t>
            </a:r>
          </a:p>
          <a:p>
            <a:pPr>
              <a:buClr>
                <a:schemeClr val="tx1"/>
              </a:buClr>
              <a:buFont typeface="Arial" panose="020B0604020202020204" pitchFamily="34" charset="0"/>
              <a:buChar char="•"/>
            </a:pPr>
            <a:r>
              <a:rPr lang="es-ES" sz="2000" dirty="0" smtClean="0">
                <a:latin typeface="Al Nile"/>
                <a:cs typeface="Al Nile"/>
              </a:rPr>
              <a:t> Seguro de accidentes. </a:t>
            </a:r>
            <a:endParaRPr lang="es-ES" sz="2000" dirty="0">
              <a:latin typeface="Al Nile"/>
              <a:cs typeface="Al Nile"/>
            </a:endParaRPr>
          </a:p>
        </p:txBody>
      </p:sp>
    </p:spTree>
    <p:extLst>
      <p:ext uri="{BB962C8B-B14F-4D97-AF65-F5344CB8AC3E}">
        <p14:creationId xmlns:p14="http://schemas.microsoft.com/office/powerpoint/2010/main" val="3772998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743206" y="272136"/>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0" dirty="0">
                <a:solidFill>
                  <a:schemeClr val="bg1">
                    <a:lumMod val="65000"/>
                  </a:schemeClr>
                </a:solidFill>
              </a:rPr>
              <a:t>2</a:t>
            </a:r>
            <a:r>
              <a:rPr lang="en" sz="3200" b="0" dirty="0" smtClean="0">
                <a:solidFill>
                  <a:schemeClr val="bg1">
                    <a:lumMod val="65000"/>
                  </a:schemeClr>
                </a:solidFill>
              </a:rPr>
              <a:t>. MAEC-AECID (E.D.)</a:t>
            </a:r>
            <a:endParaRPr sz="3200" b="0" dirty="0">
              <a:solidFill>
                <a:schemeClr val="bg1">
                  <a:lumMod val="65000"/>
                </a:schemeClr>
              </a:solidFill>
            </a:endParaRPr>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sp>
        <p:nvSpPr>
          <p:cNvPr id="12" name="Google Shape;124;p17"/>
          <p:cNvSpPr txBox="1">
            <a:spLocks/>
          </p:cNvSpPr>
          <p:nvPr/>
        </p:nvSpPr>
        <p:spPr>
          <a:xfrm>
            <a:off x="1239690" y="1533092"/>
            <a:ext cx="7120633"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dirty="0" smtClean="0">
                <a:highlight>
                  <a:schemeClr val="accent1"/>
                </a:highlight>
              </a:rPr>
              <a:t>Requisitos</a:t>
            </a:r>
            <a:r>
              <a:rPr lang="es-ES" sz="2000" b="1" dirty="0" smtClean="0">
                <a:highlight>
                  <a:schemeClr val="accent1"/>
                </a:highlight>
              </a:rPr>
              <a:t> </a:t>
            </a:r>
          </a:p>
          <a:p>
            <a:pPr marL="101600" indent="0">
              <a:buClr>
                <a:schemeClr val="tx1"/>
              </a:buClr>
              <a:buNone/>
            </a:pPr>
            <a:endParaRPr lang="es-ES" sz="2000" dirty="0">
              <a:latin typeface="Al Nile"/>
              <a:cs typeface="Al Nile"/>
            </a:endParaRPr>
          </a:p>
        </p:txBody>
      </p:sp>
      <p:pic>
        <p:nvPicPr>
          <p:cNvPr id="10" name="Image 8">
            <a:extLst>
              <a:ext uri="{FF2B5EF4-FFF2-40B4-BE49-F238E27FC236}">
                <a16:creationId xmlns:a16="http://schemas.microsoft.com/office/drawing/2014/main" id="{A4255B63-6DBB-1F49-9645-B1A4793E55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45266" y="147794"/>
            <a:ext cx="1995879" cy="1180618"/>
          </a:xfrm>
          <a:prstGeom prst="rect">
            <a:avLst/>
          </a:prstGeom>
        </p:spPr>
      </p:pic>
      <p:sp>
        <p:nvSpPr>
          <p:cNvPr id="14" name="Google Shape;157;p19">
            <a:extLst>
              <a:ext uri="{FF2B5EF4-FFF2-40B4-BE49-F238E27FC236}">
                <a16:creationId xmlns:a16="http://schemas.microsoft.com/office/drawing/2014/main" id="{DB645D94-89F1-0243-9D8F-3EC0157DD312}"/>
              </a:ext>
            </a:extLst>
          </p:cNvPr>
          <p:cNvSpPr txBox="1">
            <a:spLocks/>
          </p:cNvSpPr>
          <p:nvPr/>
        </p:nvSpPr>
        <p:spPr>
          <a:xfrm>
            <a:off x="1239690" y="2259661"/>
            <a:ext cx="4023686" cy="3231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endParaRPr lang="fr-FR" sz="1800" dirty="0">
              <a:latin typeface="Al Nile" pitchFamily="2" charset="-78"/>
              <a:cs typeface="Al Nile" pitchFamily="2" charset="-78"/>
            </a:endParaRPr>
          </a:p>
        </p:txBody>
      </p:sp>
      <p:sp>
        <p:nvSpPr>
          <p:cNvPr id="13" name="Google Shape;171;p20"/>
          <p:cNvSpPr txBox="1">
            <a:spLocks/>
          </p:cNvSpPr>
          <p:nvPr/>
        </p:nvSpPr>
        <p:spPr>
          <a:xfrm>
            <a:off x="745266" y="1940861"/>
            <a:ext cx="7811132" cy="31797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tx1"/>
              </a:buClr>
              <a:buFont typeface="Arial" panose="020B0604020202020204" pitchFamily="34" charset="0"/>
              <a:buChar char="•"/>
            </a:pPr>
            <a:r>
              <a:rPr lang="es-ES" sz="2000" dirty="0" smtClean="0">
                <a:latin typeface="Al Nile"/>
                <a:cs typeface="Al Nile"/>
              </a:rPr>
              <a:t>Ser funcionario o personal integrado en el sistema público del país del candidato. </a:t>
            </a:r>
          </a:p>
          <a:p>
            <a:pPr>
              <a:buClr>
                <a:schemeClr val="tx1"/>
              </a:buClr>
              <a:buFont typeface="Arial" panose="020B0604020202020204" pitchFamily="34" charset="0"/>
              <a:buChar char="•"/>
            </a:pPr>
            <a:r>
              <a:rPr lang="es-ES" sz="2000" dirty="0" smtClean="0">
                <a:latin typeface="Al Nile"/>
                <a:cs typeface="Al Nile"/>
              </a:rPr>
              <a:t>Poseer autorización del Gobierno del país de procedencia del candidato. </a:t>
            </a:r>
          </a:p>
          <a:p>
            <a:pPr>
              <a:buClr>
                <a:schemeClr val="tx1"/>
              </a:buClr>
              <a:buFont typeface="Arial" panose="020B0604020202020204" pitchFamily="34" charset="0"/>
              <a:buChar char="•"/>
            </a:pPr>
            <a:r>
              <a:rPr lang="es-ES" sz="2000" dirty="0" smtClean="0">
                <a:latin typeface="Al Nile"/>
                <a:cs typeface="Al Nile"/>
              </a:rPr>
              <a:t>No ser nacional español ni residente.</a:t>
            </a:r>
          </a:p>
          <a:p>
            <a:pPr>
              <a:buClr>
                <a:schemeClr val="tx1"/>
              </a:buClr>
              <a:buFont typeface="Arial" panose="020B0604020202020204" pitchFamily="34" charset="0"/>
              <a:buChar char="•"/>
            </a:pPr>
            <a:r>
              <a:rPr lang="es-ES" sz="2000" dirty="0" smtClean="0">
                <a:latin typeface="Al Nile"/>
                <a:cs typeface="Al Nile"/>
              </a:rPr>
              <a:t>No encontrarse en estancia por estudios en España</a:t>
            </a:r>
          </a:p>
          <a:p>
            <a:pPr>
              <a:buClr>
                <a:schemeClr val="tx1"/>
              </a:buClr>
              <a:buFont typeface="Arial" panose="020B0604020202020204" pitchFamily="34" charset="0"/>
              <a:buChar char="•"/>
            </a:pPr>
            <a:r>
              <a:rPr lang="es-ES" sz="2000" dirty="0" smtClean="0">
                <a:latin typeface="Al Nile"/>
                <a:cs typeface="Al Nile"/>
              </a:rPr>
              <a:t>No poseer doble nacionalidad con algún país miembro de la Unión Europea. </a:t>
            </a:r>
          </a:p>
          <a:p>
            <a:pPr>
              <a:buClr>
                <a:schemeClr val="tx1"/>
              </a:buClr>
              <a:buFont typeface="Arial" panose="020B0604020202020204" pitchFamily="34" charset="0"/>
              <a:buChar char="•"/>
            </a:pPr>
            <a:r>
              <a:rPr lang="es-ES" sz="2000" dirty="0" smtClean="0">
                <a:latin typeface="Al Nile"/>
                <a:cs typeface="Al Nile"/>
              </a:rPr>
              <a:t> No haber sido becario de la AECID, ni de la Fundación Carolina desde las convocatorias 2011-2012</a:t>
            </a:r>
            <a:r>
              <a:rPr lang="es-ES" dirty="0" smtClean="0">
                <a:latin typeface="Al Nile"/>
                <a:cs typeface="Al Nile"/>
              </a:rPr>
              <a:t>.</a:t>
            </a:r>
          </a:p>
          <a:p>
            <a:pPr>
              <a:buClr>
                <a:schemeClr val="tx1"/>
              </a:buClr>
              <a:buFont typeface="Arial" panose="020B0604020202020204" pitchFamily="34" charset="0"/>
              <a:buChar char="•"/>
            </a:pPr>
            <a:endParaRPr lang="es-ES" dirty="0" smtClean="0">
              <a:latin typeface="Al Nile"/>
              <a:cs typeface="Al Nile"/>
            </a:endParaRPr>
          </a:p>
        </p:txBody>
      </p:sp>
    </p:spTree>
    <p:extLst>
      <p:ext uri="{BB962C8B-B14F-4D97-AF65-F5344CB8AC3E}">
        <p14:creationId xmlns:p14="http://schemas.microsoft.com/office/powerpoint/2010/main" val="3712887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743206" y="272136"/>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0" dirty="0">
                <a:solidFill>
                  <a:schemeClr val="bg1">
                    <a:lumMod val="65000"/>
                  </a:schemeClr>
                </a:solidFill>
              </a:rPr>
              <a:t>2</a:t>
            </a:r>
            <a:r>
              <a:rPr lang="en" sz="3200" b="0" dirty="0" smtClean="0">
                <a:solidFill>
                  <a:schemeClr val="bg1">
                    <a:lumMod val="65000"/>
                  </a:schemeClr>
                </a:solidFill>
              </a:rPr>
              <a:t>. MAEC-AECID (E.D.)</a:t>
            </a:r>
            <a:endParaRPr sz="3200" b="0" dirty="0">
              <a:solidFill>
                <a:schemeClr val="bg1">
                  <a:lumMod val="65000"/>
                </a:schemeClr>
              </a:solidFill>
            </a:endParaRPr>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sp>
        <p:nvSpPr>
          <p:cNvPr id="12" name="Google Shape;124;p17"/>
          <p:cNvSpPr txBox="1">
            <a:spLocks/>
          </p:cNvSpPr>
          <p:nvPr/>
        </p:nvSpPr>
        <p:spPr>
          <a:xfrm>
            <a:off x="1239690" y="1533092"/>
            <a:ext cx="7120633"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dirty="0" smtClean="0">
                <a:highlight>
                  <a:schemeClr val="accent1"/>
                </a:highlight>
              </a:rPr>
              <a:t>Documentación</a:t>
            </a:r>
            <a:r>
              <a:rPr lang="es-ES" sz="2000" b="1" dirty="0" smtClean="0">
                <a:highlight>
                  <a:schemeClr val="accent1"/>
                </a:highlight>
              </a:rPr>
              <a:t> </a:t>
            </a:r>
          </a:p>
          <a:p>
            <a:pPr marL="101600" indent="0">
              <a:buClr>
                <a:schemeClr val="tx1"/>
              </a:buClr>
              <a:buNone/>
            </a:pPr>
            <a:endParaRPr lang="es-ES" sz="2000" dirty="0">
              <a:latin typeface="Al Nile"/>
              <a:cs typeface="Al Nile"/>
            </a:endParaRPr>
          </a:p>
        </p:txBody>
      </p:sp>
      <p:pic>
        <p:nvPicPr>
          <p:cNvPr id="10" name="Image 8">
            <a:extLst>
              <a:ext uri="{FF2B5EF4-FFF2-40B4-BE49-F238E27FC236}">
                <a16:creationId xmlns:a16="http://schemas.microsoft.com/office/drawing/2014/main" id="{A4255B63-6DBB-1F49-9645-B1A4793E55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45266" y="147794"/>
            <a:ext cx="1995879" cy="1180618"/>
          </a:xfrm>
          <a:prstGeom prst="rect">
            <a:avLst/>
          </a:prstGeom>
        </p:spPr>
      </p:pic>
      <p:sp>
        <p:nvSpPr>
          <p:cNvPr id="14" name="Google Shape;157;p19">
            <a:extLst>
              <a:ext uri="{FF2B5EF4-FFF2-40B4-BE49-F238E27FC236}">
                <a16:creationId xmlns:a16="http://schemas.microsoft.com/office/drawing/2014/main" id="{DB645D94-89F1-0243-9D8F-3EC0157DD312}"/>
              </a:ext>
            </a:extLst>
          </p:cNvPr>
          <p:cNvSpPr txBox="1">
            <a:spLocks/>
          </p:cNvSpPr>
          <p:nvPr/>
        </p:nvSpPr>
        <p:spPr>
          <a:xfrm>
            <a:off x="1239690" y="2259661"/>
            <a:ext cx="4023686" cy="3231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endParaRPr lang="fr-FR" sz="1800" dirty="0">
              <a:latin typeface="Al Nile" pitchFamily="2" charset="-78"/>
              <a:cs typeface="Al Nile" pitchFamily="2" charset="-78"/>
            </a:endParaRPr>
          </a:p>
        </p:txBody>
      </p:sp>
      <p:sp>
        <p:nvSpPr>
          <p:cNvPr id="15" name="Google Shape;171;p20"/>
          <p:cNvSpPr txBox="1">
            <a:spLocks/>
          </p:cNvSpPr>
          <p:nvPr/>
        </p:nvSpPr>
        <p:spPr>
          <a:xfrm>
            <a:off x="1059181" y="2091188"/>
            <a:ext cx="7117080" cy="344802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tx1"/>
              </a:buClr>
              <a:buFont typeface="Arial" panose="020B0604020202020204" pitchFamily="34" charset="0"/>
              <a:buChar char="•"/>
            </a:pPr>
            <a:r>
              <a:rPr lang="es-ES" sz="2000" dirty="0" smtClean="0">
                <a:solidFill>
                  <a:schemeClr val="tx1"/>
                </a:solidFill>
                <a:latin typeface="Al Nile"/>
              </a:rPr>
              <a:t>Acreditación de la relación contractual o de dependencia del organismo oficial de trabajo. </a:t>
            </a:r>
          </a:p>
          <a:p>
            <a:pPr>
              <a:buClr>
                <a:schemeClr val="tx1"/>
              </a:buClr>
              <a:buFont typeface="Arial" panose="020B0604020202020204" pitchFamily="34" charset="0"/>
              <a:buChar char="•"/>
            </a:pPr>
            <a:r>
              <a:rPr lang="es-ES" sz="2000" dirty="0" smtClean="0">
                <a:solidFill>
                  <a:schemeClr val="tx1"/>
                </a:solidFill>
                <a:latin typeface="Al Nile"/>
              </a:rPr>
              <a:t>Autorización de la autoridad gubernamental correspondiente del país de procedencia del candidato. </a:t>
            </a:r>
          </a:p>
          <a:p>
            <a:pPr>
              <a:buClr>
                <a:schemeClr val="tx1"/>
              </a:buClr>
              <a:buFont typeface="Arial" panose="020B0604020202020204" pitchFamily="34" charset="0"/>
              <a:buChar char="•"/>
            </a:pPr>
            <a:r>
              <a:rPr lang="es-ES" sz="2000" dirty="0" smtClean="0">
                <a:solidFill>
                  <a:schemeClr val="tx1"/>
                </a:solidFill>
                <a:latin typeface="Al Nile"/>
              </a:rPr>
              <a:t> Justificante del trámite de pre-admisión en el máster. </a:t>
            </a:r>
          </a:p>
          <a:p>
            <a:pPr>
              <a:buClr>
                <a:schemeClr val="tx1"/>
              </a:buClr>
              <a:buFont typeface="Arial" panose="020B0604020202020204" pitchFamily="34" charset="0"/>
              <a:buChar char="•"/>
            </a:pPr>
            <a:r>
              <a:rPr lang="es-ES" sz="2000" dirty="0" smtClean="0">
                <a:solidFill>
                  <a:schemeClr val="tx1"/>
                </a:solidFill>
                <a:latin typeface="Al Nile"/>
              </a:rPr>
              <a:t>Copia del documento de identidad personal. </a:t>
            </a:r>
          </a:p>
          <a:p>
            <a:pPr>
              <a:buClr>
                <a:schemeClr val="tx1"/>
              </a:buClr>
              <a:buFont typeface="Arial" panose="020B0604020202020204" pitchFamily="34" charset="0"/>
              <a:buChar char="•"/>
            </a:pPr>
            <a:r>
              <a:rPr lang="es-ES" sz="2000" dirty="0" smtClean="0">
                <a:solidFill>
                  <a:schemeClr val="tx1"/>
                </a:solidFill>
                <a:latin typeface="Al Nile"/>
              </a:rPr>
              <a:t>Currículum vitae.</a:t>
            </a:r>
          </a:p>
          <a:p>
            <a:pPr>
              <a:buClr>
                <a:schemeClr val="tx1"/>
              </a:buClr>
              <a:buFont typeface="Arial" panose="020B0604020202020204" pitchFamily="34" charset="0"/>
              <a:buChar char="•"/>
            </a:pPr>
            <a:endParaRPr lang="es-ES" dirty="0" smtClean="0">
              <a:solidFill>
                <a:schemeClr val="tx1"/>
              </a:solidFill>
              <a:latin typeface="Al Nile"/>
            </a:endParaRPr>
          </a:p>
          <a:p>
            <a:pPr>
              <a:buClr>
                <a:schemeClr val="tx1"/>
              </a:buClr>
              <a:buFont typeface="Arial" panose="020B0604020202020204" pitchFamily="34" charset="0"/>
              <a:buChar char="•"/>
            </a:pPr>
            <a:endParaRPr lang="es-ES" dirty="0" smtClean="0">
              <a:solidFill>
                <a:schemeClr val="tx1"/>
              </a:solidFill>
              <a:latin typeface="Al Nile"/>
            </a:endParaRPr>
          </a:p>
        </p:txBody>
      </p:sp>
    </p:spTree>
    <p:extLst>
      <p:ext uri="{BB962C8B-B14F-4D97-AF65-F5344CB8AC3E}">
        <p14:creationId xmlns:p14="http://schemas.microsoft.com/office/powerpoint/2010/main" val="160463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819325" y="292333"/>
            <a:ext cx="5640574"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3</a:t>
            </a:r>
            <a:r>
              <a:rPr lang="en" sz="3600" dirty="0" smtClean="0"/>
              <a:t>. Real Academia de España en Roma</a:t>
            </a:r>
            <a:endParaRPr sz="3600" dirty="0"/>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sp>
        <p:nvSpPr>
          <p:cNvPr id="12" name="Google Shape;124;p17"/>
          <p:cNvSpPr txBox="1">
            <a:spLocks/>
          </p:cNvSpPr>
          <p:nvPr/>
        </p:nvSpPr>
        <p:spPr>
          <a:xfrm>
            <a:off x="2558056" y="1511713"/>
            <a:ext cx="3878400"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b="1" dirty="0" smtClean="0">
                <a:highlight>
                  <a:schemeClr val="accent1"/>
                </a:highlight>
              </a:rPr>
              <a:t>Características</a:t>
            </a:r>
            <a:endParaRPr lang="es-ES" sz="2000" b="1" dirty="0"/>
          </a:p>
        </p:txBody>
      </p:sp>
      <p:pic>
        <p:nvPicPr>
          <p:cNvPr id="10" name="Espace réservé du contenu 4">
            <a:extLst>
              <a:ext uri="{FF2B5EF4-FFF2-40B4-BE49-F238E27FC236}">
                <a16:creationId xmlns:a16="http://schemas.microsoft.com/office/drawing/2014/main" id="{E1AC53C5-C8B5-EA4C-9991-60FC58CD837C}"/>
              </a:ext>
            </a:extLst>
          </p:cNvPr>
          <p:cNvPicPr>
            <a:picLocks noChangeAspect="1"/>
          </p:cNvPicPr>
          <p:nvPr/>
        </p:nvPicPr>
        <p:blipFill>
          <a:blip r:embed="rId3"/>
          <a:stretch>
            <a:fillRect/>
          </a:stretch>
        </p:blipFill>
        <p:spPr>
          <a:xfrm>
            <a:off x="822840" y="371969"/>
            <a:ext cx="996485" cy="1000528"/>
          </a:xfrm>
          <a:prstGeom prst="ellipse">
            <a:avLst/>
          </a:prstGeom>
        </p:spPr>
      </p:pic>
      <p:sp>
        <p:nvSpPr>
          <p:cNvPr id="3" name="Rectángulo 2"/>
          <p:cNvSpPr/>
          <p:nvPr/>
        </p:nvSpPr>
        <p:spPr>
          <a:xfrm>
            <a:off x="2558056" y="2006893"/>
            <a:ext cx="6533871" cy="1077218"/>
          </a:xfrm>
          <a:prstGeom prst="rect">
            <a:avLst/>
          </a:prstGeom>
        </p:spPr>
        <p:txBody>
          <a:bodyPr wrap="square">
            <a:spAutoFit/>
          </a:bodyPr>
          <a:lstStyle/>
          <a:p>
            <a:pPr lvl="0">
              <a:spcBef>
                <a:spcPts val="600"/>
              </a:spcBef>
            </a:pPr>
            <a:r>
              <a:rPr lang="es-ES" sz="1600" b="1" dirty="0">
                <a:latin typeface="Al Nile" pitchFamily="2" charset="-78"/>
                <a:cs typeface="Al Nile" pitchFamily="2" charset="-78"/>
              </a:rPr>
              <a:t>Formación de creadores, restauradores e investigadores, con ánimo de hacer de esta institución una plataforma de proyección internacional creativa de Iberoamérica y lograr una mayor vinculación cultural con </a:t>
            </a:r>
            <a:r>
              <a:rPr lang="es-ES" sz="1600" b="1" dirty="0" smtClean="0">
                <a:latin typeface="Al Nile" pitchFamily="2" charset="-78"/>
                <a:cs typeface="Al Nile" pitchFamily="2" charset="-78"/>
              </a:rPr>
              <a:t>Europa. Dirigidas </a:t>
            </a:r>
            <a:r>
              <a:rPr lang="es-ES" sz="1600" b="1" dirty="0">
                <a:latin typeface="Al Nile" pitchFamily="2" charset="-78"/>
                <a:cs typeface="Al Nile" pitchFamily="2" charset="-78"/>
              </a:rPr>
              <a:t>a artistas, investigadores y creadores.</a:t>
            </a:r>
          </a:p>
        </p:txBody>
      </p:sp>
      <p:sp>
        <p:nvSpPr>
          <p:cNvPr id="13" name="Google Shape;125;p17"/>
          <p:cNvSpPr txBox="1">
            <a:spLocks/>
          </p:cNvSpPr>
          <p:nvPr/>
        </p:nvSpPr>
        <p:spPr>
          <a:xfrm>
            <a:off x="2558056" y="3084111"/>
            <a:ext cx="3998470" cy="26653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Clr>
                <a:schemeClr val="tx1"/>
              </a:buClr>
              <a:buFont typeface="Arial" panose="020B0604020202020204" pitchFamily="34" charset="0"/>
              <a:buChar char="•"/>
            </a:pPr>
            <a:r>
              <a:rPr lang="es-ES" sz="1800" u="sng" dirty="0" smtClean="0">
                <a:latin typeface="Al Nile" pitchFamily="2" charset="-78"/>
                <a:cs typeface="Al Nile" pitchFamily="2" charset="-78"/>
              </a:rPr>
              <a:t>Objeto: </a:t>
            </a:r>
            <a:r>
              <a:rPr lang="es-ES" sz="1800" dirty="0" smtClean="0">
                <a:latin typeface="Al Nile" pitchFamily="2" charset="-78"/>
                <a:cs typeface="Al Nile" pitchFamily="2" charset="-78"/>
              </a:rPr>
              <a:t>financiación de proyectos de excelencia para ciudadanos Iberoamericanos.</a:t>
            </a:r>
          </a:p>
          <a:p>
            <a:pPr marL="342900" indent="-342900">
              <a:buClr>
                <a:schemeClr val="tx1"/>
              </a:buClr>
              <a:buFont typeface="Arial" panose="020B0604020202020204" pitchFamily="34" charset="0"/>
              <a:buChar char="•"/>
            </a:pPr>
            <a:r>
              <a:rPr lang="es-ES" sz="1800" u="sng" dirty="0" smtClean="0">
                <a:latin typeface="Al Nile" pitchFamily="2" charset="-78"/>
                <a:cs typeface="Al Nile" pitchFamily="2" charset="-78"/>
              </a:rPr>
              <a:t>Duración: </a:t>
            </a:r>
            <a:r>
              <a:rPr lang="es-ES" sz="1800" dirty="0" smtClean="0">
                <a:latin typeface="Al Nile" pitchFamily="2" charset="-78"/>
                <a:cs typeface="Al Nile" pitchFamily="2" charset="-78"/>
              </a:rPr>
              <a:t>8 meses.</a:t>
            </a:r>
          </a:p>
          <a:p>
            <a:pPr marL="342900" indent="-342900">
              <a:buClr>
                <a:schemeClr val="tx1"/>
              </a:buClr>
              <a:buFont typeface="Arial" panose="020B0604020202020204" pitchFamily="34" charset="0"/>
              <a:buChar char="•"/>
            </a:pPr>
            <a:r>
              <a:rPr lang="es-ES" sz="1800" u="sng" dirty="0" smtClean="0">
                <a:latin typeface="Al Nile" pitchFamily="2" charset="-78"/>
                <a:cs typeface="Al Nile" pitchFamily="2" charset="-78"/>
              </a:rPr>
              <a:t>Plazo</a:t>
            </a:r>
            <a:r>
              <a:rPr lang="es-ES" sz="1800" dirty="0" smtClean="0">
                <a:latin typeface="Al Nile" pitchFamily="2" charset="-78"/>
                <a:cs typeface="Al Nile" pitchFamily="2" charset="-78"/>
              </a:rPr>
              <a:t>: hasta marzo.</a:t>
            </a:r>
          </a:p>
          <a:p>
            <a:pPr marL="342900" indent="-342900">
              <a:buClr>
                <a:schemeClr val="tx1"/>
              </a:buClr>
              <a:buFont typeface="Arial" panose="020B0604020202020204" pitchFamily="34" charset="0"/>
              <a:buChar char="•"/>
            </a:pPr>
            <a:r>
              <a:rPr lang="es-ES" sz="1800" u="sng" dirty="0" smtClean="0">
                <a:latin typeface="Al Nile" pitchFamily="2" charset="-78"/>
                <a:cs typeface="Al Nile" pitchFamily="2" charset="-78"/>
              </a:rPr>
              <a:t>Solicitud Online.</a:t>
            </a:r>
            <a:endParaRPr lang="es-ES" sz="2000" dirty="0" smtClean="0"/>
          </a:p>
          <a:p>
            <a:endParaRPr lang="es-ES" dirty="0" smtClean="0"/>
          </a:p>
        </p:txBody>
      </p:sp>
      <p:sp>
        <p:nvSpPr>
          <p:cNvPr id="14" name="CuadroTexto 13"/>
          <p:cNvSpPr txBox="1"/>
          <p:nvPr/>
        </p:nvSpPr>
        <p:spPr>
          <a:xfrm>
            <a:off x="5199482" y="4153037"/>
            <a:ext cx="3563796" cy="461665"/>
          </a:xfrm>
          <a:prstGeom prst="rect">
            <a:avLst/>
          </a:prstGeom>
          <a:noFill/>
        </p:spPr>
        <p:txBody>
          <a:bodyPr wrap="none" rtlCol="0">
            <a:spAutoFit/>
          </a:bodyPr>
          <a:lstStyle/>
          <a:p>
            <a:r>
              <a:rPr lang="es-ES" sz="2400" dirty="0" smtClean="0">
                <a:solidFill>
                  <a:srgbClr val="C00000"/>
                </a:solidFill>
                <a:latin typeface="Times New Roman" panose="02020603050405020304" pitchFamily="18" charset="0"/>
                <a:cs typeface="Al Nile"/>
              </a:rPr>
              <a:t>Web: </a:t>
            </a:r>
            <a:r>
              <a:rPr lang="es-ES" sz="2400" u="sng" dirty="0" smtClean="0">
                <a:solidFill>
                  <a:srgbClr val="C00000"/>
                </a:solidFill>
                <a:latin typeface="Times New Roman" panose="02020603050405020304" pitchFamily="18" charset="0"/>
                <a:cs typeface="Al Nile"/>
              </a:rPr>
              <a:t>accademiaspagna.org</a:t>
            </a:r>
            <a:endParaRPr lang="es-ES" sz="2400" u="sng" dirty="0">
              <a:solidFill>
                <a:srgbClr val="C00000"/>
              </a:solidFill>
              <a:latin typeface="Times New Roman" panose="02020603050405020304" pitchFamily="18" charset="0"/>
              <a:cs typeface="Al Nile"/>
            </a:endParaRPr>
          </a:p>
        </p:txBody>
      </p:sp>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07" y="1762339"/>
            <a:ext cx="2202073" cy="3029214"/>
          </a:xfrm>
          <a:prstGeom prst="rect">
            <a:avLst/>
          </a:prstGeom>
          <a:ln w="28575">
            <a:solidFill>
              <a:srgbClr val="FF0000"/>
            </a:solidFill>
          </a:ln>
        </p:spPr>
      </p:pic>
    </p:spTree>
    <p:extLst>
      <p:ext uri="{BB962C8B-B14F-4D97-AF65-F5344CB8AC3E}">
        <p14:creationId xmlns:p14="http://schemas.microsoft.com/office/powerpoint/2010/main" val="21875247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598426" y="205461"/>
            <a:ext cx="7545574"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0" dirty="0">
                <a:solidFill>
                  <a:schemeClr val="bg1">
                    <a:lumMod val="65000"/>
                  </a:schemeClr>
                </a:solidFill>
              </a:rPr>
              <a:t>3</a:t>
            </a:r>
            <a:r>
              <a:rPr lang="en" sz="3200" b="0" dirty="0" smtClean="0">
                <a:solidFill>
                  <a:schemeClr val="bg1">
                    <a:lumMod val="65000"/>
                  </a:schemeClr>
                </a:solidFill>
              </a:rPr>
              <a:t>. Real Academia de España en Roma</a:t>
            </a:r>
            <a:endParaRPr sz="3200" b="0" dirty="0">
              <a:solidFill>
                <a:schemeClr val="bg1">
                  <a:lumMod val="65000"/>
                </a:schemeClr>
              </a:solidFill>
            </a:endParaRPr>
          </a:p>
        </p:txBody>
      </p:sp>
      <p:cxnSp>
        <p:nvCxnSpPr>
          <p:cNvPr id="104" name="Google Shape;104;p14"/>
          <p:cNvCxnSpPr>
            <a:cxnSpLocks/>
          </p:cNvCxnSpPr>
          <p:nvPr/>
        </p:nvCxnSpPr>
        <p:spPr>
          <a:xfrm>
            <a:off x="8700986" y="83870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sp>
        <p:nvSpPr>
          <p:cNvPr id="12" name="Google Shape;124;p17"/>
          <p:cNvSpPr txBox="1">
            <a:spLocks/>
          </p:cNvSpPr>
          <p:nvPr/>
        </p:nvSpPr>
        <p:spPr>
          <a:xfrm>
            <a:off x="1239690" y="1533092"/>
            <a:ext cx="7120633"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dirty="0" smtClean="0">
                <a:highlight>
                  <a:schemeClr val="accent1"/>
                </a:highlight>
              </a:rPr>
              <a:t>Beneficios</a:t>
            </a:r>
            <a:r>
              <a:rPr lang="es-ES" sz="2000" b="1" dirty="0" smtClean="0">
                <a:highlight>
                  <a:schemeClr val="accent1"/>
                </a:highlight>
              </a:rPr>
              <a:t> </a:t>
            </a:r>
          </a:p>
          <a:p>
            <a:pPr marL="101600" indent="0">
              <a:buClr>
                <a:schemeClr val="tx1"/>
              </a:buClr>
              <a:buNone/>
            </a:pPr>
            <a:endParaRPr lang="es-ES" sz="2000" dirty="0">
              <a:latin typeface="Al Nile"/>
              <a:cs typeface="Al Nile"/>
            </a:endParaRPr>
          </a:p>
        </p:txBody>
      </p:sp>
      <p:sp>
        <p:nvSpPr>
          <p:cNvPr id="14" name="Google Shape;157;p19">
            <a:extLst>
              <a:ext uri="{FF2B5EF4-FFF2-40B4-BE49-F238E27FC236}">
                <a16:creationId xmlns:a16="http://schemas.microsoft.com/office/drawing/2014/main" id="{DB645D94-89F1-0243-9D8F-3EC0157DD312}"/>
              </a:ext>
            </a:extLst>
          </p:cNvPr>
          <p:cNvSpPr txBox="1">
            <a:spLocks/>
          </p:cNvSpPr>
          <p:nvPr/>
        </p:nvSpPr>
        <p:spPr>
          <a:xfrm>
            <a:off x="1239690" y="2259661"/>
            <a:ext cx="4023686" cy="3231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endParaRPr lang="fr-FR" sz="1800" dirty="0">
              <a:latin typeface="Al Nile" pitchFamily="2" charset="-78"/>
              <a:cs typeface="Al Nile" pitchFamily="2" charset="-78"/>
            </a:endParaRPr>
          </a:p>
        </p:txBody>
      </p:sp>
      <p:sp>
        <p:nvSpPr>
          <p:cNvPr id="13" name="Google Shape;157;p19"/>
          <p:cNvSpPr txBox="1">
            <a:spLocks/>
          </p:cNvSpPr>
          <p:nvPr/>
        </p:nvSpPr>
        <p:spPr>
          <a:xfrm>
            <a:off x="4808632" y="1968692"/>
            <a:ext cx="3734595" cy="3231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s-ES" sz="1800" b="1" u="sng" dirty="0" smtClean="0">
                <a:latin typeface="Al Nile" pitchFamily="2" charset="-78"/>
                <a:cs typeface="Al Nile" pitchFamily="2" charset="-78"/>
              </a:rPr>
              <a:t>Dotación</a:t>
            </a:r>
          </a:p>
          <a:p>
            <a:pPr>
              <a:spcBef>
                <a:spcPts val="600"/>
              </a:spcBef>
            </a:pPr>
            <a:endParaRPr lang="es-ES" sz="1800" b="1" dirty="0" smtClean="0">
              <a:latin typeface="Al Nile" pitchFamily="2" charset="-78"/>
              <a:cs typeface="Al Nile" pitchFamily="2" charset="-78"/>
            </a:endParaRPr>
          </a:p>
          <a:p>
            <a:pPr>
              <a:buClr>
                <a:schemeClr val="tx1"/>
              </a:buClr>
              <a:buFont typeface="Arial" panose="020B0604020202020204" pitchFamily="34" charset="0"/>
              <a:buChar char="•"/>
            </a:pPr>
            <a:r>
              <a:rPr lang="es-ES" sz="1800" dirty="0" smtClean="0">
                <a:latin typeface="Al Nile" pitchFamily="2" charset="-78"/>
                <a:cs typeface="Al Nile" pitchFamily="2" charset="-78"/>
              </a:rPr>
              <a:t>  1era mensualidad: </a:t>
            </a:r>
            <a:r>
              <a:rPr lang="es-ES" sz="1800" b="1" dirty="0" smtClean="0">
                <a:latin typeface="Al Nile" pitchFamily="2" charset="-78"/>
                <a:cs typeface="Al Nile" pitchFamily="2" charset="-78"/>
              </a:rPr>
              <a:t>2.400</a:t>
            </a:r>
            <a:r>
              <a:rPr lang="es-ES" sz="1800" dirty="0" smtClean="0">
                <a:latin typeface="Al Nile" pitchFamily="2" charset="-78"/>
                <a:cs typeface="Al Nile" pitchFamily="2" charset="-78"/>
              </a:rPr>
              <a:t> €</a:t>
            </a:r>
          </a:p>
          <a:p>
            <a:pPr>
              <a:buClr>
                <a:schemeClr val="tx1"/>
              </a:buClr>
              <a:buFont typeface="Arial" panose="020B0604020202020204" pitchFamily="34" charset="0"/>
              <a:buChar char="•"/>
            </a:pPr>
            <a:r>
              <a:rPr lang="es-ES" sz="1800" dirty="0" smtClean="0">
                <a:latin typeface="Al Nile" pitchFamily="2" charset="-78"/>
                <a:cs typeface="Al Nile" pitchFamily="2" charset="-78"/>
              </a:rPr>
              <a:t>  Resto de mesulidades:1.200 €</a:t>
            </a:r>
            <a:endParaRPr lang="es-ES" sz="1800" dirty="0">
              <a:latin typeface="Al Nile" pitchFamily="2" charset="-78"/>
              <a:cs typeface="Al Nile" pitchFamily="2" charset="-78"/>
            </a:endParaRPr>
          </a:p>
        </p:txBody>
      </p:sp>
      <p:sp>
        <p:nvSpPr>
          <p:cNvPr id="16" name="Google Shape;159;p19"/>
          <p:cNvSpPr txBox="1">
            <a:spLocks/>
          </p:cNvSpPr>
          <p:nvPr/>
        </p:nvSpPr>
        <p:spPr>
          <a:xfrm>
            <a:off x="745266" y="1946929"/>
            <a:ext cx="3425400" cy="3231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s-ES" sz="1800" b="1" u="sng" dirty="0" smtClean="0">
                <a:latin typeface="Al Nile" pitchFamily="2" charset="-78"/>
                <a:cs typeface="Al Nile" pitchFamily="2" charset="-78"/>
              </a:rPr>
              <a:t>Gastos que cubre</a:t>
            </a:r>
          </a:p>
          <a:p>
            <a:pPr>
              <a:spcBef>
                <a:spcPts val="600"/>
              </a:spcBef>
            </a:pPr>
            <a:endParaRPr lang="es-ES" sz="1800" b="1" dirty="0" smtClean="0">
              <a:latin typeface="Al Nile" pitchFamily="2" charset="-78"/>
              <a:cs typeface="Al Nile" pitchFamily="2" charset="-78"/>
            </a:endParaRPr>
          </a:p>
          <a:p>
            <a:pPr marL="342900" indent="-342900">
              <a:buClr>
                <a:schemeClr val="tx1"/>
              </a:buClr>
              <a:buFont typeface="Arial" panose="020B0604020202020204" pitchFamily="34" charset="0"/>
              <a:buChar char="•"/>
            </a:pPr>
            <a:r>
              <a:rPr lang="es-ES" sz="1800" dirty="0" smtClean="0">
                <a:latin typeface="Al Nile" pitchFamily="2" charset="-78"/>
                <a:cs typeface="Al Nile" pitchFamily="2" charset="-78"/>
              </a:rPr>
              <a:t>Alojamiento en la Academia</a:t>
            </a:r>
            <a:r>
              <a:rPr lang="fr-FR" sz="1800" dirty="0" smtClean="0">
                <a:latin typeface="Al Nile" pitchFamily="2" charset="-78"/>
                <a:cs typeface="Al Nile" pitchFamily="2" charset="-78"/>
              </a:rPr>
              <a:t>, sin manutención.</a:t>
            </a:r>
          </a:p>
          <a:p>
            <a:pPr marL="342900" indent="-342900">
              <a:buClr>
                <a:schemeClr val="tx1"/>
              </a:buClr>
              <a:buFont typeface="Arial" panose="020B0604020202020204" pitchFamily="34" charset="0"/>
              <a:buChar char="•"/>
            </a:pPr>
            <a:r>
              <a:rPr lang="fr-FR" sz="1800" dirty="0" smtClean="0">
                <a:latin typeface="Al Nile" pitchFamily="2" charset="-78"/>
                <a:cs typeface="Al Nile" pitchFamily="2" charset="-78"/>
              </a:rPr>
              <a:t>Seguro de asistencia sanitaria en viaje.</a:t>
            </a:r>
          </a:p>
          <a:p>
            <a:pPr marL="342900" indent="-342900">
              <a:buClr>
                <a:schemeClr val="tx1"/>
              </a:buClr>
              <a:buFont typeface="Arial" panose="020B0604020202020204" pitchFamily="34" charset="0"/>
              <a:buChar char="•"/>
            </a:pPr>
            <a:r>
              <a:rPr lang="fr-FR" sz="1800" dirty="0" smtClean="0">
                <a:latin typeface="Al Nile" pitchFamily="2" charset="-78"/>
                <a:cs typeface="Al Nile" pitchFamily="2" charset="-78"/>
              </a:rPr>
              <a:t>Seguro de accidentes.</a:t>
            </a:r>
          </a:p>
          <a:p>
            <a:pPr marL="342900" indent="-342900">
              <a:buClr>
                <a:schemeClr val="tx1"/>
              </a:buClr>
              <a:buFont typeface="Arial" panose="020B0604020202020204" pitchFamily="34" charset="0"/>
              <a:buChar char="•"/>
            </a:pPr>
            <a:r>
              <a:rPr lang="fr-FR" sz="1800" dirty="0" smtClean="0">
                <a:latin typeface="Al Nile" pitchFamily="2" charset="-78"/>
                <a:cs typeface="Al Nile" pitchFamily="2" charset="-78"/>
              </a:rPr>
              <a:t>Gastos de producción.</a:t>
            </a:r>
            <a:endParaRPr lang="fr-FR" sz="1800" dirty="0">
              <a:latin typeface="Al Nile" pitchFamily="2" charset="-78"/>
              <a:cs typeface="Al Nile" pitchFamily="2" charset="-78"/>
            </a:endParaRPr>
          </a:p>
        </p:txBody>
      </p:sp>
      <p:cxnSp>
        <p:nvCxnSpPr>
          <p:cNvPr id="3" name="Conector recto 2"/>
          <p:cNvCxnSpPr/>
          <p:nvPr/>
        </p:nvCxnSpPr>
        <p:spPr>
          <a:xfrm>
            <a:off x="4442460" y="1983778"/>
            <a:ext cx="15240" cy="2656802"/>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Espace réservé du contenu 4">
            <a:extLst>
              <a:ext uri="{FF2B5EF4-FFF2-40B4-BE49-F238E27FC236}">
                <a16:creationId xmlns:a16="http://schemas.microsoft.com/office/drawing/2014/main" id="{24FDBBCC-5796-2648-9666-826404F386BA}"/>
              </a:ext>
            </a:extLst>
          </p:cNvPr>
          <p:cNvPicPr>
            <a:picLocks noChangeAspect="1"/>
          </p:cNvPicPr>
          <p:nvPr/>
        </p:nvPicPr>
        <p:blipFill>
          <a:blip r:embed="rId3"/>
          <a:stretch>
            <a:fillRect/>
          </a:stretch>
        </p:blipFill>
        <p:spPr>
          <a:xfrm>
            <a:off x="752034" y="360447"/>
            <a:ext cx="846392" cy="849827"/>
          </a:xfrm>
          <a:prstGeom prst="ellipse">
            <a:avLst/>
          </a:prstGeom>
        </p:spPr>
      </p:pic>
    </p:spTree>
    <p:extLst>
      <p:ext uri="{BB962C8B-B14F-4D97-AF65-F5344CB8AC3E}">
        <p14:creationId xmlns:p14="http://schemas.microsoft.com/office/powerpoint/2010/main" val="2463825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490589" y="-121258"/>
            <a:ext cx="7545574"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0" dirty="0">
                <a:solidFill>
                  <a:schemeClr val="bg1">
                    <a:lumMod val="65000"/>
                  </a:schemeClr>
                </a:solidFill>
              </a:rPr>
              <a:t>3</a:t>
            </a:r>
            <a:r>
              <a:rPr lang="en" sz="3200" b="0" dirty="0" smtClean="0">
                <a:solidFill>
                  <a:schemeClr val="bg1">
                    <a:lumMod val="65000"/>
                  </a:schemeClr>
                </a:solidFill>
              </a:rPr>
              <a:t>. Real Academia de España en Roma</a:t>
            </a:r>
            <a:endParaRPr sz="3200" b="0" dirty="0">
              <a:solidFill>
                <a:schemeClr val="bg1">
                  <a:lumMod val="65000"/>
                </a:schemeClr>
              </a:solidFill>
            </a:endParaRPr>
          </a:p>
        </p:txBody>
      </p:sp>
      <p:cxnSp>
        <p:nvCxnSpPr>
          <p:cNvPr id="104" name="Google Shape;104;p14"/>
          <p:cNvCxnSpPr>
            <a:cxnSpLocks/>
          </p:cNvCxnSpPr>
          <p:nvPr/>
        </p:nvCxnSpPr>
        <p:spPr>
          <a:xfrm>
            <a:off x="8647646" y="458642"/>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336450" y="458642"/>
            <a:ext cx="1147793" cy="0"/>
          </a:xfrm>
          <a:prstGeom prst="straightConnector1">
            <a:avLst/>
          </a:prstGeom>
          <a:noFill/>
          <a:ln w="9525" cap="flat" cmpd="sng">
            <a:solidFill>
              <a:srgbClr val="CCCCCC"/>
            </a:solidFill>
            <a:prstDash val="solid"/>
            <a:round/>
            <a:headEnd type="none" w="med" len="med"/>
            <a:tailEnd type="none" w="med" len="med"/>
          </a:ln>
        </p:spPr>
      </p:cxnSp>
      <p:sp>
        <p:nvSpPr>
          <p:cNvPr id="12" name="Google Shape;124;p17"/>
          <p:cNvSpPr txBox="1">
            <a:spLocks/>
          </p:cNvSpPr>
          <p:nvPr/>
        </p:nvSpPr>
        <p:spPr>
          <a:xfrm>
            <a:off x="237446" y="1174929"/>
            <a:ext cx="7120633"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dirty="0" smtClean="0">
                <a:highlight>
                  <a:schemeClr val="accent1"/>
                </a:highlight>
              </a:rPr>
              <a:t>Proyectos</a:t>
            </a:r>
            <a:r>
              <a:rPr lang="es-ES" sz="2000" b="1" dirty="0" smtClean="0">
                <a:highlight>
                  <a:schemeClr val="accent1"/>
                </a:highlight>
              </a:rPr>
              <a:t> </a:t>
            </a:r>
          </a:p>
          <a:p>
            <a:pPr marL="101600" indent="0">
              <a:buClr>
                <a:schemeClr val="tx1"/>
              </a:buClr>
              <a:buNone/>
            </a:pPr>
            <a:endParaRPr lang="es-ES" sz="2000" dirty="0">
              <a:latin typeface="Al Nile"/>
              <a:cs typeface="Al Nile"/>
            </a:endParaRPr>
          </a:p>
        </p:txBody>
      </p:sp>
      <p:sp>
        <p:nvSpPr>
          <p:cNvPr id="14" name="Google Shape;157;p19">
            <a:extLst>
              <a:ext uri="{FF2B5EF4-FFF2-40B4-BE49-F238E27FC236}">
                <a16:creationId xmlns:a16="http://schemas.microsoft.com/office/drawing/2014/main" id="{DB645D94-89F1-0243-9D8F-3EC0157DD312}"/>
              </a:ext>
            </a:extLst>
          </p:cNvPr>
          <p:cNvSpPr txBox="1">
            <a:spLocks/>
          </p:cNvSpPr>
          <p:nvPr/>
        </p:nvSpPr>
        <p:spPr>
          <a:xfrm>
            <a:off x="1239690" y="2259661"/>
            <a:ext cx="4023686" cy="3231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endParaRPr lang="fr-FR" sz="1800" dirty="0">
              <a:latin typeface="Al Nile" pitchFamily="2" charset="-78"/>
              <a:cs typeface="Al Nile" pitchFamily="2" charset="-78"/>
            </a:endParaRPr>
          </a:p>
        </p:txBody>
      </p:sp>
      <p:cxnSp>
        <p:nvCxnSpPr>
          <p:cNvPr id="3" name="Conector recto 2"/>
          <p:cNvCxnSpPr/>
          <p:nvPr/>
        </p:nvCxnSpPr>
        <p:spPr>
          <a:xfrm>
            <a:off x="2229532" y="1610529"/>
            <a:ext cx="15240" cy="2656802"/>
          </a:xfrm>
          <a:prstGeom prst="line">
            <a:avLst/>
          </a:prstGeom>
        </p:spPr>
        <p:style>
          <a:lnRef idx="1">
            <a:schemeClr val="accent1"/>
          </a:lnRef>
          <a:fillRef idx="0">
            <a:schemeClr val="accent1"/>
          </a:fillRef>
          <a:effectRef idx="0">
            <a:schemeClr val="accent1"/>
          </a:effectRef>
          <a:fontRef idx="minor">
            <a:schemeClr val="tx1"/>
          </a:fontRef>
        </p:style>
      </p:cxnSp>
      <p:sp>
        <p:nvSpPr>
          <p:cNvPr id="15" name="Google Shape;157;p19"/>
          <p:cNvSpPr txBox="1">
            <a:spLocks/>
          </p:cNvSpPr>
          <p:nvPr/>
        </p:nvSpPr>
        <p:spPr>
          <a:xfrm>
            <a:off x="166566" y="1392729"/>
            <a:ext cx="1992086" cy="313115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s-ES" sz="1800" b="1" u="sng" dirty="0" smtClean="0">
                <a:latin typeface="Al Nile" pitchFamily="2" charset="-78"/>
                <a:cs typeface="Al Nile" pitchFamily="2" charset="-78"/>
              </a:rPr>
              <a:t>Tipos</a:t>
            </a:r>
          </a:p>
          <a:p>
            <a:pPr>
              <a:spcBef>
                <a:spcPts val="600"/>
              </a:spcBef>
            </a:pPr>
            <a:endParaRPr lang="es-ES" sz="1600" b="1" dirty="0" smtClean="0">
              <a:latin typeface="Al Nile" pitchFamily="2" charset="-78"/>
              <a:cs typeface="Al Nile" pitchFamily="2" charset="-78"/>
            </a:endParaRPr>
          </a:p>
          <a:p>
            <a:pPr>
              <a:buClr>
                <a:schemeClr val="tx1"/>
              </a:buClr>
              <a:buFont typeface="Arial" panose="020B0604020202020204" pitchFamily="34" charset="0"/>
              <a:buChar char="•"/>
            </a:pPr>
            <a:r>
              <a:rPr lang="es-ES" dirty="0" smtClean="0">
                <a:latin typeface="Al Nile" pitchFamily="2" charset="-78"/>
                <a:cs typeface="Al Nile" pitchFamily="2" charset="-78"/>
              </a:rPr>
              <a:t>Artísticos o de creación.</a:t>
            </a:r>
          </a:p>
          <a:p>
            <a:pPr>
              <a:buClr>
                <a:schemeClr val="tx1"/>
              </a:buClr>
              <a:buFont typeface="Arial" panose="020B0604020202020204" pitchFamily="34" charset="0"/>
              <a:buChar char="•"/>
            </a:pPr>
            <a:r>
              <a:rPr lang="es-ES" dirty="0" smtClean="0">
                <a:latin typeface="Al Nile" pitchFamily="2" charset="-78"/>
                <a:cs typeface="Al Nile" pitchFamily="2" charset="-78"/>
              </a:rPr>
              <a:t>Investigación, que tengan vinculación con Italia o con la propia Academia.</a:t>
            </a:r>
            <a:endParaRPr lang="es-ES" dirty="0"/>
          </a:p>
        </p:txBody>
      </p:sp>
      <p:sp>
        <p:nvSpPr>
          <p:cNvPr id="17" name="Google Shape;159;p19"/>
          <p:cNvSpPr txBox="1">
            <a:spLocks/>
          </p:cNvSpPr>
          <p:nvPr/>
        </p:nvSpPr>
        <p:spPr>
          <a:xfrm>
            <a:off x="2518733" y="826821"/>
            <a:ext cx="6594726" cy="272565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s-ES" sz="1800" b="1" u="sng" dirty="0" smtClean="0">
                <a:latin typeface="Al Nile" pitchFamily="2" charset="-78"/>
                <a:cs typeface="Al Nile" pitchFamily="2" charset="-78"/>
              </a:rPr>
              <a:t>Disciplinas</a:t>
            </a:r>
          </a:p>
          <a:p>
            <a:pPr>
              <a:spcBef>
                <a:spcPts val="600"/>
              </a:spcBef>
            </a:pPr>
            <a:endParaRPr lang="es-ES" sz="1600" b="1" u="sng" dirty="0" smtClean="0">
              <a:latin typeface="Al Nile" pitchFamily="2" charset="-78"/>
              <a:cs typeface="Al Nile" pitchFamily="2" charset="-78"/>
            </a:endParaRPr>
          </a:p>
          <a:p>
            <a:pPr marL="342900" indent="-342900">
              <a:buClr>
                <a:schemeClr val="tx1"/>
              </a:buClr>
              <a:buFont typeface="Arial" panose="020B0604020202020204" pitchFamily="34" charset="0"/>
              <a:buChar char="•"/>
            </a:pPr>
            <a:r>
              <a:rPr lang="es-ES" dirty="0" smtClean="0">
                <a:latin typeface="Al Nile" pitchFamily="2" charset="-78"/>
                <a:cs typeface="Al Nile" pitchFamily="2" charset="-78"/>
              </a:rPr>
              <a:t>Artes plásticas y visuales (escultura, pintura, grabado, cómic, fotografía, instalaciones, arte urbano…) </a:t>
            </a:r>
          </a:p>
          <a:p>
            <a:pPr marL="342900" indent="-342900">
              <a:buClr>
                <a:schemeClr val="tx1"/>
              </a:buClr>
              <a:buFont typeface="Arial" panose="020B0604020202020204" pitchFamily="34" charset="0"/>
              <a:buChar char="•"/>
            </a:pPr>
            <a:r>
              <a:rPr lang="es-ES" dirty="0" smtClean="0">
                <a:latin typeface="Al Nile" pitchFamily="2" charset="-78"/>
                <a:cs typeface="Al Nile" pitchFamily="2" charset="-78"/>
              </a:rPr>
              <a:t>Audiovisuales (cine, </a:t>
            </a:r>
            <a:r>
              <a:rPr lang="es-ES" dirty="0" err="1" smtClean="0">
                <a:latin typeface="Al Nile" pitchFamily="2" charset="-78"/>
                <a:cs typeface="Al Nile" pitchFamily="2" charset="-78"/>
              </a:rPr>
              <a:t>videocreación</a:t>
            </a:r>
            <a:r>
              <a:rPr lang="es-ES" dirty="0" smtClean="0">
                <a:latin typeface="Al Nile" pitchFamily="2" charset="-78"/>
                <a:cs typeface="Al Nile" pitchFamily="2" charset="-78"/>
              </a:rPr>
              <a:t>, tecnologías experimentales, videojuegos…) </a:t>
            </a:r>
          </a:p>
          <a:p>
            <a:pPr marL="342900" indent="-342900">
              <a:buClr>
                <a:schemeClr val="tx1"/>
              </a:buClr>
              <a:buFont typeface="Arial" panose="020B0604020202020204" pitchFamily="34" charset="0"/>
              <a:buChar char="•"/>
            </a:pPr>
            <a:r>
              <a:rPr lang="es-ES" dirty="0" smtClean="0">
                <a:latin typeface="Al Nile" pitchFamily="2" charset="-78"/>
                <a:cs typeface="Al Nile" pitchFamily="2" charset="-78"/>
              </a:rPr>
              <a:t>Diseño y otras prácticas creativas (diseño de moda, diseño gráfico, diseño de producto, gastronomía…) </a:t>
            </a:r>
          </a:p>
          <a:p>
            <a:pPr marL="342900" indent="-342900">
              <a:buClr>
                <a:schemeClr val="tx1"/>
              </a:buClr>
              <a:buFont typeface="Arial" panose="020B0604020202020204" pitchFamily="34" charset="0"/>
              <a:buChar char="•"/>
            </a:pPr>
            <a:r>
              <a:rPr lang="es-ES" dirty="0" smtClean="0">
                <a:latin typeface="Al Nile" pitchFamily="2" charset="-78"/>
                <a:cs typeface="Al Nile" pitchFamily="2" charset="-78"/>
              </a:rPr>
              <a:t>Artes escénicas y </a:t>
            </a:r>
            <a:r>
              <a:rPr lang="es-ES" dirty="0" err="1" smtClean="0">
                <a:latin typeface="Al Nile" pitchFamily="2" charset="-78"/>
                <a:cs typeface="Al Nile" pitchFamily="2" charset="-78"/>
              </a:rPr>
              <a:t>performativas</a:t>
            </a:r>
            <a:r>
              <a:rPr lang="es-ES" dirty="0" smtClean="0">
                <a:latin typeface="Al Nile" pitchFamily="2" charset="-78"/>
                <a:cs typeface="Al Nile" pitchFamily="2" charset="-78"/>
              </a:rPr>
              <a:t> (teatro, performance, danza…) </a:t>
            </a:r>
          </a:p>
          <a:p>
            <a:pPr marL="342900" indent="-342900">
              <a:buClr>
                <a:schemeClr val="tx1"/>
              </a:buClr>
              <a:buFont typeface="Arial" panose="020B0604020202020204" pitchFamily="34" charset="0"/>
              <a:buChar char="•"/>
            </a:pPr>
            <a:r>
              <a:rPr lang="es-ES" dirty="0" smtClean="0">
                <a:latin typeface="Al Nile" pitchFamily="2" charset="-78"/>
                <a:cs typeface="Al Nile" pitchFamily="2" charset="-78"/>
              </a:rPr>
              <a:t>Literatura (poesía, novela, ensayo, teatro, novela gráfica, texto dramático…) </a:t>
            </a:r>
          </a:p>
          <a:p>
            <a:pPr marL="342900" indent="-342900">
              <a:buClr>
                <a:schemeClr val="tx1"/>
              </a:buClr>
              <a:buFont typeface="Arial" panose="020B0604020202020204" pitchFamily="34" charset="0"/>
              <a:buChar char="•"/>
            </a:pPr>
            <a:r>
              <a:rPr lang="es-ES" dirty="0" smtClean="0">
                <a:latin typeface="Al Nile" pitchFamily="2" charset="-78"/>
                <a:cs typeface="Al Nile" pitchFamily="2" charset="-78"/>
              </a:rPr>
              <a:t>Música (creación musical, musicología, arte sonoro e interpretación …)</a:t>
            </a:r>
          </a:p>
          <a:p>
            <a:pPr marL="342900" indent="-342900">
              <a:buClr>
                <a:schemeClr val="tx1"/>
              </a:buClr>
              <a:buFont typeface="Arial" panose="020B0604020202020204" pitchFamily="34" charset="0"/>
              <a:buChar char="•"/>
            </a:pPr>
            <a:r>
              <a:rPr lang="es-ES" dirty="0" smtClean="0">
                <a:latin typeface="Al Nile" pitchFamily="2" charset="-78"/>
                <a:cs typeface="Al Nile" pitchFamily="2" charset="-78"/>
              </a:rPr>
              <a:t>Arquitectura (estudios y proyectos arquitectónicos, urbanismo, paisajismo, ecología urbana…) </a:t>
            </a:r>
          </a:p>
          <a:p>
            <a:pPr marL="342900" indent="-342900">
              <a:buClr>
                <a:schemeClr val="tx1"/>
              </a:buClr>
              <a:buFont typeface="Arial" panose="020B0604020202020204" pitchFamily="34" charset="0"/>
              <a:buChar char="•"/>
            </a:pPr>
            <a:r>
              <a:rPr lang="es-ES" dirty="0" smtClean="0">
                <a:latin typeface="Al Nile" pitchFamily="2" charset="-78"/>
                <a:cs typeface="Al Nile" pitchFamily="2" charset="-78"/>
              </a:rPr>
              <a:t>Bienes culturales (Archivística, biblioteconomía y documentación; conservación y restauración, …) </a:t>
            </a:r>
          </a:p>
          <a:p>
            <a:pPr marL="342900" indent="-342900">
              <a:buClr>
                <a:schemeClr val="tx1"/>
              </a:buClr>
              <a:buFont typeface="Arial" panose="020B0604020202020204" pitchFamily="34" charset="0"/>
              <a:buChar char="•"/>
            </a:pPr>
            <a:r>
              <a:rPr lang="es-ES" dirty="0" smtClean="0">
                <a:latin typeface="Al Nile" pitchFamily="2" charset="-78"/>
                <a:cs typeface="Al Nile" pitchFamily="2" charset="-78"/>
              </a:rPr>
              <a:t>Estudios teóricos (estética, historia, crítica del arte, museología, comisariado, mediación artística, filosofía, antropología, humanidades…) </a:t>
            </a:r>
          </a:p>
          <a:p>
            <a:pPr marL="342900" indent="-342900">
              <a:buClr>
                <a:schemeClr val="tx1"/>
              </a:buClr>
              <a:buFont typeface="Arial" panose="020B0604020202020204" pitchFamily="34" charset="0"/>
              <a:buChar char="•"/>
            </a:pPr>
            <a:r>
              <a:rPr lang="es-ES" dirty="0" smtClean="0">
                <a:latin typeface="Al Nile" pitchFamily="2" charset="-78"/>
                <a:cs typeface="Al Nile" pitchFamily="2" charset="-78"/>
              </a:rPr>
              <a:t>Otras prácticas o estudios. </a:t>
            </a:r>
            <a:endParaRPr lang="es-ES" dirty="0">
              <a:latin typeface="Al Nile" pitchFamily="2" charset="-78"/>
              <a:cs typeface="Al Nile" pitchFamily="2" charset="-78"/>
            </a:endParaRPr>
          </a:p>
        </p:txBody>
      </p:sp>
      <p:pic>
        <p:nvPicPr>
          <p:cNvPr id="18" name="Espace réservé du contenu 4">
            <a:extLst>
              <a:ext uri="{FF2B5EF4-FFF2-40B4-BE49-F238E27FC236}">
                <a16:creationId xmlns:a16="http://schemas.microsoft.com/office/drawing/2014/main" id="{24FDBBCC-5796-2648-9666-826404F386BA}"/>
              </a:ext>
            </a:extLst>
          </p:cNvPr>
          <p:cNvPicPr>
            <a:picLocks noChangeAspect="1"/>
          </p:cNvPicPr>
          <p:nvPr/>
        </p:nvPicPr>
        <p:blipFill>
          <a:blip r:embed="rId3"/>
          <a:stretch>
            <a:fillRect/>
          </a:stretch>
        </p:blipFill>
        <p:spPr>
          <a:xfrm>
            <a:off x="644197" y="33728"/>
            <a:ext cx="846392" cy="849827"/>
          </a:xfrm>
          <a:prstGeom prst="ellipse">
            <a:avLst/>
          </a:prstGeom>
        </p:spPr>
      </p:pic>
    </p:spTree>
    <p:extLst>
      <p:ext uri="{BB962C8B-B14F-4D97-AF65-F5344CB8AC3E}">
        <p14:creationId xmlns:p14="http://schemas.microsoft.com/office/powerpoint/2010/main" val="3491392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598426" y="205461"/>
            <a:ext cx="7545574"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0" dirty="0">
                <a:solidFill>
                  <a:schemeClr val="bg1">
                    <a:lumMod val="65000"/>
                  </a:schemeClr>
                </a:solidFill>
              </a:rPr>
              <a:t>3</a:t>
            </a:r>
            <a:r>
              <a:rPr lang="en" sz="3200" b="0" dirty="0" smtClean="0">
                <a:solidFill>
                  <a:schemeClr val="bg1">
                    <a:lumMod val="65000"/>
                  </a:schemeClr>
                </a:solidFill>
              </a:rPr>
              <a:t>. Real Academia de España en Roma</a:t>
            </a:r>
            <a:endParaRPr sz="3200" b="0" dirty="0">
              <a:solidFill>
                <a:schemeClr val="bg1">
                  <a:lumMod val="65000"/>
                </a:schemeClr>
              </a:solidFill>
            </a:endParaRPr>
          </a:p>
        </p:txBody>
      </p:sp>
      <p:cxnSp>
        <p:nvCxnSpPr>
          <p:cNvPr id="104" name="Google Shape;104;p14"/>
          <p:cNvCxnSpPr>
            <a:cxnSpLocks/>
          </p:cNvCxnSpPr>
          <p:nvPr/>
        </p:nvCxnSpPr>
        <p:spPr>
          <a:xfrm>
            <a:off x="8700986" y="83870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sp>
        <p:nvSpPr>
          <p:cNvPr id="12" name="Google Shape;124;p17"/>
          <p:cNvSpPr txBox="1">
            <a:spLocks/>
          </p:cNvSpPr>
          <p:nvPr/>
        </p:nvSpPr>
        <p:spPr>
          <a:xfrm>
            <a:off x="1239690" y="1533092"/>
            <a:ext cx="7120633"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dirty="0" smtClean="0">
                <a:highlight>
                  <a:schemeClr val="accent1"/>
                </a:highlight>
              </a:rPr>
              <a:t>Requisitos</a:t>
            </a:r>
            <a:r>
              <a:rPr lang="es-ES" sz="2000" b="1" dirty="0" smtClean="0">
                <a:highlight>
                  <a:schemeClr val="accent1"/>
                </a:highlight>
              </a:rPr>
              <a:t> </a:t>
            </a:r>
          </a:p>
          <a:p>
            <a:pPr marL="101600" indent="0">
              <a:buClr>
                <a:schemeClr val="tx1"/>
              </a:buClr>
              <a:buNone/>
            </a:pPr>
            <a:endParaRPr lang="es-ES" sz="2000" dirty="0">
              <a:latin typeface="Al Nile"/>
              <a:cs typeface="Al Nile"/>
            </a:endParaRPr>
          </a:p>
        </p:txBody>
      </p:sp>
      <p:sp>
        <p:nvSpPr>
          <p:cNvPr id="14" name="Google Shape;157;p19">
            <a:extLst>
              <a:ext uri="{FF2B5EF4-FFF2-40B4-BE49-F238E27FC236}">
                <a16:creationId xmlns:a16="http://schemas.microsoft.com/office/drawing/2014/main" id="{DB645D94-89F1-0243-9D8F-3EC0157DD312}"/>
              </a:ext>
            </a:extLst>
          </p:cNvPr>
          <p:cNvSpPr txBox="1">
            <a:spLocks/>
          </p:cNvSpPr>
          <p:nvPr/>
        </p:nvSpPr>
        <p:spPr>
          <a:xfrm>
            <a:off x="1239690" y="2259661"/>
            <a:ext cx="4023686" cy="3231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endParaRPr lang="fr-FR" sz="1800" dirty="0">
              <a:latin typeface="Al Nile" pitchFamily="2" charset="-78"/>
              <a:cs typeface="Al Nile" pitchFamily="2" charset="-78"/>
            </a:endParaRPr>
          </a:p>
        </p:txBody>
      </p:sp>
      <p:sp>
        <p:nvSpPr>
          <p:cNvPr id="15" name="Google Shape;171;p20"/>
          <p:cNvSpPr txBox="1">
            <a:spLocks/>
          </p:cNvSpPr>
          <p:nvPr/>
        </p:nvSpPr>
        <p:spPr>
          <a:xfrm>
            <a:off x="1239690" y="1863452"/>
            <a:ext cx="6941737" cy="335198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tx1"/>
              </a:buClr>
              <a:buFont typeface="Arial" panose="020B0604020202020204" pitchFamily="34" charset="0"/>
              <a:buChar char="•"/>
            </a:pPr>
            <a:r>
              <a:rPr lang="es-ES" sz="1600" dirty="0" smtClean="0">
                <a:latin typeface="Al Nile" pitchFamily="2" charset="-78"/>
                <a:cs typeface="Al Nile" pitchFamily="2" charset="-78"/>
              </a:rPr>
              <a:t> Estar en posesión de pasaporte nacional (español) en el momento de incorporarse a la Academia. </a:t>
            </a:r>
          </a:p>
          <a:p>
            <a:pPr>
              <a:buClr>
                <a:schemeClr val="tx1"/>
              </a:buClr>
              <a:buFont typeface="Arial" panose="020B0604020202020204" pitchFamily="34" charset="0"/>
              <a:buChar char="•"/>
            </a:pPr>
            <a:r>
              <a:rPr lang="es-ES" sz="1600" dirty="0" smtClean="0">
                <a:latin typeface="Al Nile" pitchFamily="2" charset="-78"/>
                <a:cs typeface="Al Nile" pitchFamily="2" charset="-78"/>
              </a:rPr>
              <a:t> Poseer una de las siguientes categorías: </a:t>
            </a:r>
          </a:p>
          <a:p>
            <a:pPr>
              <a:buClr>
                <a:schemeClr val="tx1"/>
              </a:buClr>
            </a:pPr>
            <a:r>
              <a:rPr lang="es-ES" sz="1600" dirty="0" smtClean="0">
                <a:latin typeface="Al Nile" pitchFamily="2" charset="-78"/>
                <a:cs typeface="Al Nile" pitchFamily="2" charset="-78"/>
              </a:rPr>
              <a:t>	-Artista o creador de demostrable trayectoria.</a:t>
            </a:r>
          </a:p>
          <a:p>
            <a:pPr>
              <a:buClr>
                <a:schemeClr val="tx1"/>
              </a:buClr>
            </a:pPr>
            <a:r>
              <a:rPr lang="es-ES" sz="1600" dirty="0" smtClean="0">
                <a:latin typeface="Al Nile" pitchFamily="2" charset="-78"/>
                <a:cs typeface="Al Nile" pitchFamily="2" charset="-78"/>
              </a:rPr>
              <a:t>	-Investigador en áreas afines a alguna de las especialidades mencionadas .	   		</a:t>
            </a:r>
          </a:p>
          <a:p>
            <a:pPr>
              <a:buClr>
                <a:schemeClr val="tx1"/>
              </a:buClr>
              <a:buFont typeface="Arial" panose="020B0604020202020204" pitchFamily="34" charset="0"/>
              <a:buChar char="•"/>
            </a:pPr>
            <a:r>
              <a:rPr lang="es-ES" sz="1600" dirty="0" smtClean="0">
                <a:latin typeface="Al Nile" pitchFamily="2" charset="-78"/>
                <a:cs typeface="Al Nile" pitchFamily="2" charset="-78"/>
              </a:rPr>
              <a:t> Hallarse al corriente, en su caso, de las obligaciones tributarias y de Seguridad Social españolas.</a:t>
            </a:r>
            <a:endParaRPr lang="es-ES" sz="1600" dirty="0">
              <a:latin typeface="Al Nile" pitchFamily="2" charset="-78"/>
              <a:cs typeface="Al Nile" pitchFamily="2" charset="-78"/>
            </a:endParaRPr>
          </a:p>
        </p:txBody>
      </p:sp>
      <p:pic>
        <p:nvPicPr>
          <p:cNvPr id="17" name="Espace réservé du contenu 4">
            <a:extLst>
              <a:ext uri="{FF2B5EF4-FFF2-40B4-BE49-F238E27FC236}">
                <a16:creationId xmlns:a16="http://schemas.microsoft.com/office/drawing/2014/main" id="{24FDBBCC-5796-2648-9666-826404F386BA}"/>
              </a:ext>
            </a:extLst>
          </p:cNvPr>
          <p:cNvPicPr>
            <a:picLocks noChangeAspect="1"/>
          </p:cNvPicPr>
          <p:nvPr/>
        </p:nvPicPr>
        <p:blipFill>
          <a:blip r:embed="rId3"/>
          <a:stretch>
            <a:fillRect/>
          </a:stretch>
        </p:blipFill>
        <p:spPr>
          <a:xfrm>
            <a:off x="752034" y="360447"/>
            <a:ext cx="846392" cy="849827"/>
          </a:xfrm>
          <a:prstGeom prst="ellipse">
            <a:avLst/>
          </a:prstGeom>
        </p:spPr>
      </p:pic>
    </p:spTree>
    <p:extLst>
      <p:ext uri="{BB962C8B-B14F-4D97-AF65-F5344CB8AC3E}">
        <p14:creationId xmlns:p14="http://schemas.microsoft.com/office/powerpoint/2010/main" val="3959405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8" name="Image 7">
            <a:extLst>
              <a:ext uri="{FF2B5EF4-FFF2-40B4-BE49-F238E27FC236}">
                <a16:creationId xmlns:a16="http://schemas.microsoft.com/office/drawing/2014/main" id="{396970EF-CBDA-C845-863F-C606FB1F94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64009" y="-157121"/>
            <a:ext cx="4105072" cy="1906380"/>
          </a:xfrm>
          <a:prstGeom prst="rect">
            <a:avLst/>
          </a:prstGeom>
        </p:spPr>
      </p:pic>
      <p:sp>
        <p:nvSpPr>
          <p:cNvPr id="100" name="Google Shape;100;p14"/>
          <p:cNvSpPr txBox="1">
            <a:spLocks noGrp="1"/>
          </p:cNvSpPr>
          <p:nvPr>
            <p:ph type="subTitle" idx="4294967295"/>
          </p:nvPr>
        </p:nvSpPr>
        <p:spPr>
          <a:xfrm>
            <a:off x="1249568" y="1895972"/>
            <a:ext cx="5808939" cy="784800"/>
          </a:xfrm>
          <a:prstGeom prst="rect">
            <a:avLst/>
          </a:prstGeom>
        </p:spPr>
        <p:txBody>
          <a:bodyPr spcFirstLastPara="1" wrap="square" lIns="91425" tIns="91425" rIns="91425" bIns="91425" anchor="t" anchorCtr="0">
            <a:noAutofit/>
          </a:bodyPr>
          <a:lstStyle/>
          <a:p>
            <a:pPr marL="0" indent="0">
              <a:buNone/>
            </a:pPr>
            <a:r>
              <a:rPr lang="es-ES" sz="1600" b="1" dirty="0">
                <a:latin typeface="Al Nile" pitchFamily="2" charset="-78"/>
                <a:cs typeface="Al Nile" pitchFamily="2" charset="-78"/>
              </a:rPr>
              <a:t>594 becas </a:t>
            </a:r>
            <a:r>
              <a:rPr lang="es-ES" sz="1600" dirty="0">
                <a:latin typeface="Al Nile" pitchFamily="2" charset="-78"/>
                <a:cs typeface="Al Nile" pitchFamily="2" charset="-78"/>
              </a:rPr>
              <a:t>distribuidas en las siguientes modalidades:</a:t>
            </a:r>
            <a:endParaRPr lang="fr-FR" sz="1600" dirty="0">
              <a:latin typeface="Al Nile" pitchFamily="2" charset="-78"/>
              <a:cs typeface="Al Nile" pitchFamily="2" charset="-78"/>
            </a:endParaRPr>
          </a:p>
          <a:p>
            <a:pPr lvl="0">
              <a:buClr>
                <a:schemeClr val="tx1"/>
              </a:buClr>
              <a:buFont typeface="Arial" panose="020B0604020202020204" pitchFamily="34" charset="0"/>
              <a:buChar char="•"/>
            </a:pPr>
            <a:r>
              <a:rPr lang="es-ES" sz="1600" dirty="0">
                <a:latin typeface="Al Nile" pitchFamily="2" charset="-78"/>
                <a:cs typeface="Al Nile" pitchFamily="2" charset="-78"/>
              </a:rPr>
              <a:t>236 becas </a:t>
            </a:r>
            <a:r>
              <a:rPr lang="es-ES" sz="1600" b="1" dirty="0">
                <a:latin typeface="Al Nile" pitchFamily="2" charset="-78"/>
                <a:cs typeface="Al Nile" pitchFamily="2" charset="-78"/>
              </a:rPr>
              <a:t>de postgrado</a:t>
            </a:r>
            <a:endParaRPr lang="fr-FR" sz="1600" b="1" dirty="0">
              <a:latin typeface="Al Nile" pitchFamily="2" charset="-78"/>
              <a:cs typeface="Al Nile" pitchFamily="2" charset="-78"/>
            </a:endParaRPr>
          </a:p>
          <a:p>
            <a:pPr lvl="0">
              <a:buClr>
                <a:schemeClr val="tx1"/>
              </a:buClr>
              <a:buFont typeface="Arial" panose="020B0604020202020204" pitchFamily="34" charset="0"/>
              <a:buChar char="•"/>
            </a:pPr>
            <a:r>
              <a:rPr lang="es-ES" sz="1600" dirty="0">
                <a:latin typeface="Al Nile" pitchFamily="2" charset="-78"/>
                <a:cs typeface="Al Nile" pitchFamily="2" charset="-78"/>
              </a:rPr>
              <a:t>90 becas</a:t>
            </a:r>
            <a:r>
              <a:rPr lang="es-ES" sz="1600" b="1" dirty="0">
                <a:latin typeface="Al Nile" pitchFamily="2" charset="-78"/>
                <a:cs typeface="Al Nile" pitchFamily="2" charset="-78"/>
              </a:rPr>
              <a:t> de doctorado y estancias cortas postdoctorales</a:t>
            </a:r>
            <a:endParaRPr lang="fr-FR" sz="1600" b="1" dirty="0">
              <a:latin typeface="Al Nile" pitchFamily="2" charset="-78"/>
              <a:cs typeface="Al Nile" pitchFamily="2" charset="-78"/>
            </a:endParaRPr>
          </a:p>
          <a:p>
            <a:pPr lvl="0">
              <a:buClr>
                <a:schemeClr val="tx1"/>
              </a:buClr>
              <a:buFont typeface="Arial" panose="020B0604020202020204" pitchFamily="34" charset="0"/>
              <a:buChar char="•"/>
            </a:pPr>
            <a:r>
              <a:rPr lang="es-ES" sz="1600" dirty="0">
                <a:latin typeface="Al Nile" pitchFamily="2" charset="-78"/>
                <a:cs typeface="Al Nile" pitchFamily="2" charset="-78"/>
              </a:rPr>
              <a:t>27 becas </a:t>
            </a:r>
            <a:r>
              <a:rPr lang="es-ES" sz="1600" b="1" dirty="0">
                <a:latin typeface="Al Nile" pitchFamily="2" charset="-78"/>
                <a:cs typeface="Al Nile" pitchFamily="2" charset="-78"/>
              </a:rPr>
              <a:t>de movilidad de profesores</a:t>
            </a:r>
            <a:endParaRPr lang="fr-FR" sz="1600" b="1" dirty="0">
              <a:latin typeface="Al Nile" pitchFamily="2" charset="-78"/>
              <a:cs typeface="Al Nile" pitchFamily="2" charset="-78"/>
            </a:endParaRPr>
          </a:p>
          <a:p>
            <a:pPr lvl="0">
              <a:buClr>
                <a:schemeClr val="tx1"/>
              </a:buClr>
              <a:buFont typeface="Arial" panose="020B0604020202020204" pitchFamily="34" charset="0"/>
              <a:buChar char="•"/>
            </a:pPr>
            <a:r>
              <a:rPr lang="es-ES" sz="1600" dirty="0">
                <a:latin typeface="Al Nile" pitchFamily="2" charset="-78"/>
                <a:cs typeface="Al Nile" pitchFamily="2" charset="-78"/>
              </a:rPr>
              <a:t>121 becas </a:t>
            </a:r>
            <a:r>
              <a:rPr lang="es-ES" sz="1600" b="1" dirty="0">
                <a:latin typeface="Al Nile" pitchFamily="2" charset="-78"/>
                <a:cs typeface="Al Nile" pitchFamily="2" charset="-78"/>
              </a:rPr>
              <a:t>de estudios institucionales</a:t>
            </a:r>
            <a:endParaRPr lang="fr-FR" sz="1600" b="1" dirty="0">
              <a:latin typeface="Al Nile" pitchFamily="2" charset="-78"/>
              <a:cs typeface="Al Nile" pitchFamily="2" charset="-78"/>
            </a:endParaRPr>
          </a:p>
          <a:p>
            <a:pPr lvl="0">
              <a:buClr>
                <a:schemeClr val="tx1"/>
              </a:buClr>
              <a:buFont typeface="Arial" panose="020B0604020202020204" pitchFamily="34" charset="0"/>
              <a:buChar char="•"/>
            </a:pPr>
            <a:r>
              <a:rPr lang="es-ES" sz="1600" dirty="0">
                <a:latin typeface="Al Nile" pitchFamily="2" charset="-78"/>
                <a:cs typeface="Al Nile" pitchFamily="2" charset="-78"/>
              </a:rPr>
              <a:t>120 </a:t>
            </a:r>
            <a:r>
              <a:rPr lang="es-ES" sz="1600" b="1" dirty="0">
                <a:latin typeface="Al Nile" pitchFamily="2" charset="-78"/>
                <a:cs typeface="Al Nile" pitchFamily="2" charset="-78"/>
              </a:rPr>
              <a:t>renovaciones de becas de doctorado</a:t>
            </a:r>
          </a:p>
          <a:p>
            <a:pPr marL="0" lvl="0" indent="0" algn="l" rtl="0">
              <a:spcBef>
                <a:spcPts val="600"/>
              </a:spcBef>
              <a:spcAft>
                <a:spcPts val="0"/>
              </a:spcAft>
              <a:buNone/>
            </a:pPr>
            <a:endParaRPr sz="1600" b="1" dirty="0"/>
          </a:p>
        </p:txBody>
      </p:sp>
      <p:sp>
        <p:nvSpPr>
          <p:cNvPr id="103" name="Google Shape;103;p14"/>
          <p:cNvSpPr txBox="1">
            <a:spLocks noGrp="1"/>
          </p:cNvSpPr>
          <p:nvPr>
            <p:ph type="ctrTitle" idx="4294967295"/>
          </p:nvPr>
        </p:nvSpPr>
        <p:spPr>
          <a:xfrm>
            <a:off x="1743206" y="246359"/>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smtClean="0"/>
              <a:t>1. Fundación </a:t>
            </a:r>
            <a:r>
              <a:rPr lang="en" sz="3600" dirty="0"/>
              <a:t>Carolina</a:t>
            </a:r>
            <a:endParaRPr sz="3600" dirty="0"/>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sp>
        <p:nvSpPr>
          <p:cNvPr id="2" name="CuadroTexto 1"/>
          <p:cNvSpPr txBox="1"/>
          <p:nvPr/>
        </p:nvSpPr>
        <p:spPr>
          <a:xfrm>
            <a:off x="1249568" y="4205302"/>
            <a:ext cx="3531736" cy="461665"/>
          </a:xfrm>
          <a:prstGeom prst="rect">
            <a:avLst/>
          </a:prstGeom>
          <a:noFill/>
        </p:spPr>
        <p:txBody>
          <a:bodyPr wrap="none" rtlCol="0">
            <a:spAutoFit/>
          </a:bodyPr>
          <a:lstStyle/>
          <a:p>
            <a:r>
              <a:rPr lang="es-ES" sz="2400" b="1" dirty="0" smtClean="0">
                <a:solidFill>
                  <a:srgbClr val="C00000"/>
                </a:solidFill>
                <a:latin typeface="Times New Roman" panose="02020603050405020304" pitchFamily="18" charset="0"/>
                <a:cs typeface="Al Nile"/>
              </a:rPr>
              <a:t>Web: </a:t>
            </a:r>
            <a:r>
              <a:rPr lang="es-ES" sz="2400" u="sng" dirty="0" smtClean="0">
                <a:solidFill>
                  <a:srgbClr val="C00000"/>
                </a:solidFill>
                <a:latin typeface="Times New Roman" panose="02020603050405020304" pitchFamily="18" charset="0"/>
                <a:cs typeface="Al Nile"/>
              </a:rPr>
              <a:t>fundacioncarolina.es</a:t>
            </a:r>
            <a:endParaRPr lang="es-ES" sz="2400" u="sng" dirty="0">
              <a:solidFill>
                <a:srgbClr val="C00000"/>
              </a:solidFill>
              <a:latin typeface="Times New Roman" panose="02020603050405020304" pitchFamily="18" charset="0"/>
              <a:cs typeface="Al Nile"/>
            </a:endParaRPr>
          </a:p>
        </p:txBody>
      </p:sp>
      <p:sp>
        <p:nvSpPr>
          <p:cNvPr id="12" name="Google Shape;124;p17"/>
          <p:cNvSpPr txBox="1">
            <a:spLocks/>
          </p:cNvSpPr>
          <p:nvPr/>
        </p:nvSpPr>
        <p:spPr>
          <a:xfrm>
            <a:off x="1675085" y="1345779"/>
            <a:ext cx="3878400"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b="1" dirty="0" smtClean="0">
                <a:highlight>
                  <a:schemeClr val="accent1"/>
                </a:highlight>
              </a:rPr>
              <a:t>Características</a:t>
            </a:r>
            <a:endParaRPr lang="es-ES" sz="2000" b="1" dirty="0"/>
          </a:p>
        </p:txBody>
      </p:sp>
      <p:sp>
        <p:nvSpPr>
          <p:cNvPr id="3" name="Recortar y redondear rectángulo de esquina sencilla 2"/>
          <p:cNvSpPr/>
          <p:nvPr/>
        </p:nvSpPr>
        <p:spPr>
          <a:xfrm>
            <a:off x="1158240" y="4122420"/>
            <a:ext cx="4168140" cy="627431"/>
          </a:xfrm>
          <a:prstGeom prst="snip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2446" y="4271814"/>
            <a:ext cx="425420" cy="39515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598426" y="205461"/>
            <a:ext cx="7545574"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0" dirty="0">
                <a:solidFill>
                  <a:schemeClr val="bg1">
                    <a:lumMod val="65000"/>
                  </a:schemeClr>
                </a:solidFill>
              </a:rPr>
              <a:t>3</a:t>
            </a:r>
            <a:r>
              <a:rPr lang="en" sz="3200" b="0" dirty="0" smtClean="0">
                <a:solidFill>
                  <a:schemeClr val="bg1">
                    <a:lumMod val="65000"/>
                  </a:schemeClr>
                </a:solidFill>
              </a:rPr>
              <a:t>. Real Academia de España en Roma</a:t>
            </a:r>
            <a:endParaRPr sz="3200" b="0" dirty="0">
              <a:solidFill>
                <a:schemeClr val="bg1">
                  <a:lumMod val="65000"/>
                </a:schemeClr>
              </a:solidFill>
            </a:endParaRPr>
          </a:p>
        </p:txBody>
      </p:sp>
      <p:cxnSp>
        <p:nvCxnSpPr>
          <p:cNvPr id="104" name="Google Shape;104;p14"/>
          <p:cNvCxnSpPr>
            <a:cxnSpLocks/>
          </p:cNvCxnSpPr>
          <p:nvPr/>
        </p:nvCxnSpPr>
        <p:spPr>
          <a:xfrm>
            <a:off x="8700986" y="83870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30</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sp>
        <p:nvSpPr>
          <p:cNvPr id="12" name="Google Shape;124;p17"/>
          <p:cNvSpPr txBox="1">
            <a:spLocks/>
          </p:cNvSpPr>
          <p:nvPr/>
        </p:nvSpPr>
        <p:spPr>
          <a:xfrm>
            <a:off x="1239690" y="1533092"/>
            <a:ext cx="7120633"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dirty="0" smtClean="0">
                <a:highlight>
                  <a:schemeClr val="accent1"/>
                </a:highlight>
              </a:rPr>
              <a:t>Documentación</a:t>
            </a:r>
            <a:r>
              <a:rPr lang="es-ES" sz="2000" b="1" dirty="0" smtClean="0">
                <a:highlight>
                  <a:schemeClr val="accent1"/>
                </a:highlight>
              </a:rPr>
              <a:t> </a:t>
            </a:r>
          </a:p>
          <a:p>
            <a:pPr marL="101600" indent="0">
              <a:buClr>
                <a:schemeClr val="tx1"/>
              </a:buClr>
              <a:buNone/>
            </a:pPr>
            <a:endParaRPr lang="es-ES" sz="2000" dirty="0">
              <a:latin typeface="Al Nile"/>
              <a:cs typeface="Al Nile"/>
            </a:endParaRPr>
          </a:p>
        </p:txBody>
      </p:sp>
      <p:sp>
        <p:nvSpPr>
          <p:cNvPr id="14" name="Google Shape;157;p19">
            <a:extLst>
              <a:ext uri="{FF2B5EF4-FFF2-40B4-BE49-F238E27FC236}">
                <a16:creationId xmlns:a16="http://schemas.microsoft.com/office/drawing/2014/main" id="{DB645D94-89F1-0243-9D8F-3EC0157DD312}"/>
              </a:ext>
            </a:extLst>
          </p:cNvPr>
          <p:cNvSpPr txBox="1">
            <a:spLocks/>
          </p:cNvSpPr>
          <p:nvPr/>
        </p:nvSpPr>
        <p:spPr>
          <a:xfrm>
            <a:off x="1239690" y="2259661"/>
            <a:ext cx="4023686" cy="3231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endParaRPr lang="fr-FR" sz="1800" dirty="0">
              <a:latin typeface="Al Nile" pitchFamily="2" charset="-78"/>
              <a:cs typeface="Al Nile" pitchFamily="2" charset="-78"/>
            </a:endParaRPr>
          </a:p>
        </p:txBody>
      </p:sp>
      <p:pic>
        <p:nvPicPr>
          <p:cNvPr id="17" name="Espace réservé du contenu 4">
            <a:extLst>
              <a:ext uri="{FF2B5EF4-FFF2-40B4-BE49-F238E27FC236}">
                <a16:creationId xmlns:a16="http://schemas.microsoft.com/office/drawing/2014/main" id="{24FDBBCC-5796-2648-9666-826404F386BA}"/>
              </a:ext>
            </a:extLst>
          </p:cNvPr>
          <p:cNvPicPr>
            <a:picLocks noChangeAspect="1"/>
          </p:cNvPicPr>
          <p:nvPr/>
        </p:nvPicPr>
        <p:blipFill>
          <a:blip r:embed="rId3"/>
          <a:stretch>
            <a:fillRect/>
          </a:stretch>
        </p:blipFill>
        <p:spPr>
          <a:xfrm>
            <a:off x="752034" y="360447"/>
            <a:ext cx="846392" cy="849827"/>
          </a:xfrm>
          <a:prstGeom prst="ellipse">
            <a:avLst/>
          </a:prstGeom>
        </p:spPr>
      </p:pic>
      <p:sp>
        <p:nvSpPr>
          <p:cNvPr id="10" name="Google Shape;171;p20"/>
          <p:cNvSpPr txBox="1">
            <a:spLocks/>
          </p:cNvSpPr>
          <p:nvPr/>
        </p:nvSpPr>
        <p:spPr>
          <a:xfrm>
            <a:off x="1175230" y="1832208"/>
            <a:ext cx="7084088" cy="335198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tx1"/>
              </a:buClr>
              <a:buFont typeface="Arial" panose="020B0604020202020204" pitchFamily="34" charset="0"/>
              <a:buChar char="•"/>
            </a:pPr>
            <a:r>
              <a:rPr lang="es-ES" sz="1800" dirty="0" smtClean="0">
                <a:latin typeface="Al Nile" pitchFamily="2" charset="-78"/>
                <a:cs typeface="Al Nile" pitchFamily="2" charset="-78"/>
              </a:rPr>
              <a:t>Copia del documento de identidad personal o del que reglamentariamente lo sustituya.</a:t>
            </a:r>
          </a:p>
          <a:p>
            <a:pPr>
              <a:buClr>
                <a:schemeClr val="tx1"/>
              </a:buClr>
              <a:buFont typeface="Arial" panose="020B0604020202020204" pitchFamily="34" charset="0"/>
              <a:buChar char="•"/>
            </a:pPr>
            <a:r>
              <a:rPr lang="es-ES" sz="1800" dirty="0" smtClean="0">
                <a:latin typeface="Al Nile" pitchFamily="2" charset="-78"/>
                <a:cs typeface="Al Nile" pitchFamily="2" charset="-78"/>
              </a:rPr>
              <a:t>Declaración responsable firmada relativa a no tener la residencia en España ni encontrarse en situación de estancia por estudios conforme al modelo que figura como Anexo IX.</a:t>
            </a:r>
          </a:p>
          <a:p>
            <a:pPr>
              <a:buClr>
                <a:schemeClr val="tx1"/>
              </a:buClr>
              <a:buFont typeface="Arial" panose="020B0604020202020204" pitchFamily="34" charset="0"/>
              <a:buChar char="•"/>
            </a:pPr>
            <a:r>
              <a:rPr lang="es-ES" sz="1800" dirty="0" smtClean="0">
                <a:latin typeface="Al Nile" pitchFamily="2" charset="-78"/>
                <a:cs typeface="Al Nile" pitchFamily="2" charset="-78"/>
              </a:rPr>
              <a:t>Currículum vitae. </a:t>
            </a:r>
          </a:p>
          <a:p>
            <a:pPr>
              <a:buClr>
                <a:schemeClr val="tx1"/>
              </a:buClr>
              <a:buFont typeface="Arial" panose="020B0604020202020204" pitchFamily="34" charset="0"/>
              <a:buChar char="•"/>
            </a:pPr>
            <a:r>
              <a:rPr lang="es-ES" sz="1800" dirty="0" smtClean="0">
                <a:latin typeface="Al Nile" pitchFamily="2" charset="-78"/>
                <a:cs typeface="Al Nile" pitchFamily="2" charset="-78"/>
              </a:rPr>
              <a:t>Copia del Título Universitario, si el tipo de solicitud de beca es el de investigador.</a:t>
            </a:r>
          </a:p>
          <a:p>
            <a:pPr>
              <a:buClr>
                <a:schemeClr val="tx1"/>
              </a:buClr>
              <a:buFont typeface="Arial" panose="020B0604020202020204" pitchFamily="34" charset="0"/>
              <a:buChar char="•"/>
            </a:pPr>
            <a:r>
              <a:rPr lang="es-ES" sz="1800" dirty="0" smtClean="0">
                <a:latin typeface="Al Nile" pitchFamily="2" charset="-78"/>
                <a:cs typeface="Al Nile" pitchFamily="2" charset="-78"/>
              </a:rPr>
              <a:t>Copia de la certificación académica personal.</a:t>
            </a:r>
          </a:p>
          <a:p>
            <a:pPr>
              <a:buClr>
                <a:schemeClr val="tx1"/>
              </a:buClr>
              <a:buFont typeface="Arial" panose="020B0604020202020204" pitchFamily="34" charset="0"/>
              <a:buChar char="•"/>
            </a:pPr>
            <a:r>
              <a:rPr lang="es-ES" sz="1800" dirty="0" smtClean="0">
                <a:latin typeface="Al Nile" pitchFamily="2" charset="-78"/>
                <a:cs typeface="Al Nile" pitchFamily="2" charset="-78"/>
              </a:rPr>
              <a:t>Declaración responsable.</a:t>
            </a:r>
            <a:endParaRPr lang="es-ES" sz="1800" dirty="0">
              <a:latin typeface="Al Nile" pitchFamily="2" charset="-78"/>
              <a:cs typeface="Al Nile" pitchFamily="2" charset="-78"/>
            </a:endParaRPr>
          </a:p>
        </p:txBody>
      </p:sp>
    </p:spTree>
    <p:extLst>
      <p:ext uri="{BB962C8B-B14F-4D97-AF65-F5344CB8AC3E}">
        <p14:creationId xmlns:p14="http://schemas.microsoft.com/office/powerpoint/2010/main" val="2638485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3" name="Recortar y redondear rectángulo de esquina sencilla 2"/>
          <p:cNvSpPr/>
          <p:nvPr/>
        </p:nvSpPr>
        <p:spPr>
          <a:xfrm>
            <a:off x="5554980" y="2082880"/>
            <a:ext cx="3459480" cy="1637465"/>
          </a:xfrm>
          <a:prstGeom prst="snip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3" name="Google Shape;103;p14"/>
          <p:cNvSpPr txBox="1">
            <a:spLocks noGrp="1"/>
          </p:cNvSpPr>
          <p:nvPr>
            <p:ph type="ctrTitle" idx="4294967295"/>
          </p:nvPr>
        </p:nvSpPr>
        <p:spPr>
          <a:xfrm>
            <a:off x="1743206" y="246359"/>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smtClean="0"/>
              <a:t> 4. IBEREX</a:t>
            </a:r>
            <a:endParaRPr sz="3600" dirty="0"/>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31</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sp>
        <p:nvSpPr>
          <p:cNvPr id="12" name="Google Shape;124;p17"/>
          <p:cNvSpPr txBox="1">
            <a:spLocks/>
          </p:cNvSpPr>
          <p:nvPr/>
        </p:nvSpPr>
        <p:spPr>
          <a:xfrm>
            <a:off x="1743206" y="1151646"/>
            <a:ext cx="3878400"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dirty="0" smtClean="0">
                <a:highlight>
                  <a:schemeClr val="accent1"/>
                </a:highlight>
              </a:rPr>
              <a:t>Características</a:t>
            </a:r>
            <a:endParaRPr lang="es-ES" sz="2000" dirty="0"/>
          </a:p>
        </p:txBody>
      </p:sp>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542" y="272589"/>
            <a:ext cx="1037754" cy="1037754"/>
          </a:xfrm>
          <a:prstGeom prst="rect">
            <a:avLst/>
          </a:prstGeom>
        </p:spPr>
      </p:pic>
      <p:sp>
        <p:nvSpPr>
          <p:cNvPr id="13" name="Google Shape;100;p14"/>
          <p:cNvSpPr txBox="1">
            <a:spLocks/>
          </p:cNvSpPr>
          <p:nvPr/>
        </p:nvSpPr>
        <p:spPr>
          <a:xfrm>
            <a:off x="628740" y="1604875"/>
            <a:ext cx="5021400"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Quattrocento Sans"/>
              <a:buChar char="◉"/>
              <a:defRPr sz="24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chemeClr val="accent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9pPr>
          </a:lstStyle>
          <a:p>
            <a:pPr marL="0" indent="0">
              <a:buFont typeface="Quattrocento Sans"/>
              <a:buNone/>
            </a:pPr>
            <a:r>
              <a:rPr lang="es-ES" sz="1600" dirty="0" smtClean="0">
                <a:latin typeface="Al Nile" pitchFamily="2" charset="-78"/>
                <a:cs typeface="Al Nile" pitchFamily="2" charset="-78"/>
              </a:rPr>
              <a:t>20 ayudas:</a:t>
            </a:r>
          </a:p>
          <a:p>
            <a:pPr marL="285750" indent="-285750">
              <a:buClrTx/>
              <a:buFont typeface="Arial" panose="020B0604020202020204" pitchFamily="34" charset="0"/>
              <a:buChar char="•"/>
            </a:pPr>
            <a:r>
              <a:rPr lang="es-ES" sz="1600" dirty="0" smtClean="0">
                <a:latin typeface="Al Nile" pitchFamily="2" charset="-78"/>
                <a:cs typeface="Al Nile" pitchFamily="2" charset="-78"/>
              </a:rPr>
              <a:t>4 destinadas a gestión de museos y colecciones museísticas</a:t>
            </a:r>
          </a:p>
          <a:p>
            <a:pPr marL="285750" indent="-285750">
              <a:buClrTx/>
              <a:buFont typeface="Arial" panose="020B0604020202020204" pitchFamily="34" charset="0"/>
              <a:buChar char="•"/>
            </a:pPr>
            <a:r>
              <a:rPr lang="es-ES" sz="1600" dirty="0" smtClean="0">
                <a:latin typeface="Al Nile" pitchFamily="2" charset="-78"/>
                <a:cs typeface="Al Nile" pitchFamily="2" charset="-78"/>
              </a:rPr>
              <a:t>2 destinadas a gestión bibliotecaria y patrimonio bibliográfico</a:t>
            </a:r>
          </a:p>
          <a:p>
            <a:pPr marL="285750" indent="-285750">
              <a:buClrTx/>
              <a:buFont typeface="Arial" panose="020B0604020202020204" pitchFamily="34" charset="0"/>
              <a:buChar char="•"/>
            </a:pPr>
            <a:r>
              <a:rPr lang="es-ES" sz="1600" dirty="0" smtClean="0">
                <a:latin typeface="Al Nile" pitchFamily="2" charset="-78"/>
                <a:cs typeface="Al Nile" pitchFamily="2" charset="-78"/>
              </a:rPr>
              <a:t>4 destinadas a gestión de archivos y patrimonio documental</a:t>
            </a:r>
          </a:p>
          <a:p>
            <a:pPr marL="285750" indent="-285750">
              <a:buClrTx/>
              <a:buFont typeface="Arial" panose="020B0604020202020204" pitchFamily="34" charset="0"/>
              <a:buChar char="•"/>
            </a:pPr>
            <a:r>
              <a:rPr lang="es-ES" sz="1600" dirty="0" smtClean="0">
                <a:latin typeface="Al Nile" pitchFamily="2" charset="-78"/>
                <a:cs typeface="Al Nile" pitchFamily="2" charset="-78"/>
              </a:rPr>
              <a:t>10 destinadas al curso de desarrollo de proyectos audiovisuales iberoamericanos. </a:t>
            </a:r>
            <a:endParaRPr lang="es-ES" sz="1600" dirty="0">
              <a:latin typeface="Al Nile" pitchFamily="2" charset="-78"/>
              <a:cs typeface="Al Nile" pitchFamily="2" charset="-78"/>
            </a:endParaRPr>
          </a:p>
        </p:txBody>
      </p:sp>
      <p:sp>
        <p:nvSpPr>
          <p:cNvPr id="14" name="CuadroTexto 13"/>
          <p:cNvSpPr txBox="1"/>
          <p:nvPr/>
        </p:nvSpPr>
        <p:spPr>
          <a:xfrm>
            <a:off x="5669280" y="2311185"/>
            <a:ext cx="3279209" cy="1107996"/>
          </a:xfrm>
          <a:prstGeom prst="rect">
            <a:avLst/>
          </a:prstGeom>
          <a:noFill/>
        </p:spPr>
        <p:txBody>
          <a:bodyPr wrap="square" rtlCol="0">
            <a:spAutoFit/>
          </a:bodyPr>
          <a:lstStyle/>
          <a:p>
            <a:r>
              <a:rPr lang="es-ES" sz="1800" b="1" dirty="0" smtClean="0">
                <a:solidFill>
                  <a:schemeClr val="tx1"/>
                </a:solidFill>
                <a:latin typeface="Times New Roman" panose="02020603050405020304" pitchFamily="18" charset="0"/>
                <a:cs typeface="Al Nile"/>
              </a:rPr>
              <a:t>     </a:t>
            </a:r>
            <a:r>
              <a:rPr lang="es-ES" sz="1800" b="1" u="sng" dirty="0" smtClean="0">
                <a:solidFill>
                  <a:schemeClr val="tx1"/>
                </a:solidFill>
                <a:latin typeface="Times New Roman" panose="02020603050405020304" pitchFamily="18" charset="0"/>
                <a:cs typeface="Al Nile"/>
              </a:rPr>
              <a:t>Web: </a:t>
            </a:r>
            <a:r>
              <a:rPr lang="es-ES" sz="1600" u="sng" dirty="0" smtClean="0">
                <a:solidFill>
                  <a:schemeClr val="tx1"/>
                </a:solidFill>
                <a:latin typeface="Times New Roman" panose="02020603050405020304" pitchFamily="18" charset="0"/>
                <a:cs typeface="Al Nile"/>
              </a:rPr>
              <a:t>culturaydeporte.gob.es/cultura/cooperación/</a:t>
            </a:r>
            <a:r>
              <a:rPr lang="es-ES" sz="1600" u="sng" dirty="0" err="1" smtClean="0">
                <a:solidFill>
                  <a:schemeClr val="tx1"/>
                </a:solidFill>
                <a:latin typeface="Times New Roman" panose="02020603050405020304" pitchFamily="18" charset="0"/>
                <a:cs typeface="Al Nile"/>
              </a:rPr>
              <a:t>sc</a:t>
            </a:r>
            <a:r>
              <a:rPr lang="es-ES" sz="1600" u="sng" dirty="0" smtClean="0">
                <a:solidFill>
                  <a:schemeClr val="tx1"/>
                </a:solidFill>
                <a:latin typeface="Times New Roman" panose="02020603050405020304" pitchFamily="18" charset="0"/>
                <a:cs typeface="Al Nile"/>
              </a:rPr>
              <a:t>/becas-ayudas-subvenciones/programa-iberex.html</a:t>
            </a:r>
            <a:endParaRPr lang="es-ES" sz="1600" u="sng" dirty="0">
              <a:solidFill>
                <a:schemeClr val="tx1"/>
              </a:solidFill>
              <a:latin typeface="Times New Roman" panose="02020603050405020304" pitchFamily="18" charset="0"/>
              <a:cs typeface="Al Nile"/>
            </a:endParaRPr>
          </a:p>
        </p:txBody>
      </p:sp>
      <p:pic>
        <p:nvPicPr>
          <p:cNvPr id="15" name="Imagen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1606" y="2311185"/>
            <a:ext cx="425420" cy="395153"/>
          </a:xfrm>
          <a:prstGeom prst="rect">
            <a:avLst/>
          </a:prstGeom>
        </p:spPr>
      </p:pic>
    </p:spTree>
    <p:extLst>
      <p:ext uri="{BB962C8B-B14F-4D97-AF65-F5344CB8AC3E}">
        <p14:creationId xmlns:p14="http://schemas.microsoft.com/office/powerpoint/2010/main" val="4047048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598426" y="205461"/>
            <a:ext cx="7545574"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0" dirty="0">
                <a:solidFill>
                  <a:schemeClr val="bg1">
                    <a:lumMod val="65000"/>
                  </a:schemeClr>
                </a:solidFill>
              </a:rPr>
              <a:t>4</a:t>
            </a:r>
            <a:r>
              <a:rPr lang="en" sz="3200" b="0" dirty="0" smtClean="0">
                <a:solidFill>
                  <a:schemeClr val="bg1">
                    <a:lumMod val="65000"/>
                  </a:schemeClr>
                </a:solidFill>
              </a:rPr>
              <a:t>. IBEREX</a:t>
            </a:r>
            <a:endParaRPr sz="3200" b="0" dirty="0">
              <a:solidFill>
                <a:schemeClr val="bg1">
                  <a:lumMod val="65000"/>
                </a:schemeClr>
              </a:solidFill>
            </a:endParaRPr>
          </a:p>
        </p:txBody>
      </p:sp>
      <p:cxnSp>
        <p:nvCxnSpPr>
          <p:cNvPr id="104" name="Google Shape;104;p14"/>
          <p:cNvCxnSpPr>
            <a:cxnSpLocks/>
          </p:cNvCxnSpPr>
          <p:nvPr/>
        </p:nvCxnSpPr>
        <p:spPr>
          <a:xfrm>
            <a:off x="3961346" y="766311"/>
            <a:ext cx="5342674"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32</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sp>
        <p:nvSpPr>
          <p:cNvPr id="12" name="Google Shape;124;p17"/>
          <p:cNvSpPr txBox="1">
            <a:spLocks/>
          </p:cNvSpPr>
          <p:nvPr/>
        </p:nvSpPr>
        <p:spPr>
          <a:xfrm>
            <a:off x="538650" y="1393328"/>
            <a:ext cx="7120633"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dirty="0" smtClean="0">
                <a:highlight>
                  <a:schemeClr val="accent1"/>
                </a:highlight>
              </a:rPr>
              <a:t>Características</a:t>
            </a:r>
            <a:r>
              <a:rPr lang="es-ES" sz="2000" b="1" dirty="0" smtClean="0">
                <a:highlight>
                  <a:schemeClr val="accent1"/>
                </a:highlight>
              </a:rPr>
              <a:t> </a:t>
            </a:r>
          </a:p>
          <a:p>
            <a:pPr marL="101600" indent="0">
              <a:buClr>
                <a:schemeClr val="tx1"/>
              </a:buClr>
              <a:buNone/>
            </a:pPr>
            <a:endParaRPr lang="es-ES" sz="2000" dirty="0">
              <a:latin typeface="Al Nile"/>
              <a:cs typeface="Al Nile"/>
            </a:endParaRPr>
          </a:p>
        </p:txBody>
      </p:sp>
      <p:sp>
        <p:nvSpPr>
          <p:cNvPr id="14" name="Google Shape;157;p19">
            <a:extLst>
              <a:ext uri="{FF2B5EF4-FFF2-40B4-BE49-F238E27FC236}">
                <a16:creationId xmlns:a16="http://schemas.microsoft.com/office/drawing/2014/main" id="{DB645D94-89F1-0243-9D8F-3EC0157DD312}"/>
              </a:ext>
            </a:extLst>
          </p:cNvPr>
          <p:cNvSpPr txBox="1">
            <a:spLocks/>
          </p:cNvSpPr>
          <p:nvPr/>
        </p:nvSpPr>
        <p:spPr>
          <a:xfrm>
            <a:off x="1239690" y="2259661"/>
            <a:ext cx="4023686" cy="3231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endParaRPr lang="fr-FR" sz="1800" dirty="0">
              <a:latin typeface="Al Nile" pitchFamily="2" charset="-78"/>
              <a:cs typeface="Al Nile" pitchFamily="2" charset="-78"/>
            </a:endParaRPr>
          </a:p>
        </p:txBody>
      </p:sp>
      <p:sp>
        <p:nvSpPr>
          <p:cNvPr id="15" name="Google Shape;125;p17"/>
          <p:cNvSpPr txBox="1">
            <a:spLocks/>
          </p:cNvSpPr>
          <p:nvPr/>
        </p:nvSpPr>
        <p:spPr>
          <a:xfrm>
            <a:off x="162498" y="1645896"/>
            <a:ext cx="6178070" cy="3112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Clr>
                <a:schemeClr val="tx1"/>
              </a:buClr>
              <a:buFont typeface="Arial" panose="020B0604020202020204" pitchFamily="34" charset="0"/>
              <a:buChar char="•"/>
            </a:pPr>
            <a:r>
              <a:rPr lang="es-ES" sz="1800" u="sng" dirty="0" smtClean="0">
                <a:latin typeface="Al Nile" pitchFamily="2" charset="-78"/>
                <a:cs typeface="Al Nile" pitchFamily="2" charset="-78"/>
              </a:rPr>
              <a:t>Dirigidas a </a:t>
            </a:r>
            <a:r>
              <a:rPr lang="es-ES" sz="1800" dirty="0" smtClean="0">
                <a:latin typeface="Al Nile" pitchFamily="2" charset="-78"/>
                <a:cs typeface="Al Nile" pitchFamily="2" charset="-78"/>
              </a:rPr>
              <a:t>latinoamericanos para prácticas formativas en los distintos ámbitos relacionados con la cultura en cursos y estancias, en España.</a:t>
            </a:r>
          </a:p>
          <a:p>
            <a:pPr marL="342900" indent="-342900">
              <a:buClr>
                <a:schemeClr val="tx1"/>
              </a:buClr>
              <a:buFont typeface="Arial" panose="020B0604020202020204" pitchFamily="34" charset="0"/>
              <a:buChar char="•"/>
            </a:pPr>
            <a:r>
              <a:rPr lang="es-ES" sz="1800" u="sng" dirty="0" smtClean="0">
                <a:latin typeface="Al Nile" pitchFamily="2" charset="-78"/>
                <a:cs typeface="Al Nile" pitchFamily="2" charset="-78"/>
              </a:rPr>
              <a:t>Objeto:</a:t>
            </a:r>
            <a:r>
              <a:rPr lang="es-ES" sz="1800" dirty="0" smtClean="0">
                <a:latin typeface="Al Nile" pitchFamily="2" charset="-78"/>
                <a:cs typeface="Al Nile" pitchFamily="2" charset="-78"/>
              </a:rPr>
              <a:t> Prácticas formativas impartidas por los organismos especializados y unidades sectoriales del Ministerio de Cultura y Deporte.</a:t>
            </a:r>
          </a:p>
          <a:p>
            <a:pPr marL="342900" indent="-342900">
              <a:buClr>
                <a:schemeClr val="tx1"/>
              </a:buClr>
              <a:buFont typeface="Arial" panose="020B0604020202020204" pitchFamily="34" charset="0"/>
              <a:buChar char="•"/>
            </a:pPr>
            <a:r>
              <a:rPr lang="es-ES" sz="1800" u="sng" dirty="0" smtClean="0">
                <a:latin typeface="Al Nile" pitchFamily="2" charset="-78"/>
                <a:cs typeface="Al Nile" pitchFamily="2" charset="-78"/>
              </a:rPr>
              <a:t>Temas</a:t>
            </a:r>
            <a:r>
              <a:rPr lang="es-ES" sz="1800" dirty="0" smtClean="0">
                <a:latin typeface="Al Nile" pitchFamily="2" charset="-78"/>
                <a:cs typeface="Al Nile" pitchFamily="2" charset="-78"/>
              </a:rPr>
              <a:t>: Artes, Humanidades, Educación, Museos, Bibliotecas, Cine, Archivos.</a:t>
            </a:r>
          </a:p>
          <a:p>
            <a:pPr marL="342900" indent="-342900">
              <a:buClr>
                <a:schemeClr val="tx1"/>
              </a:buClr>
              <a:buFont typeface="Arial" panose="020B0604020202020204" pitchFamily="34" charset="0"/>
              <a:buChar char="•"/>
            </a:pPr>
            <a:r>
              <a:rPr lang="es-ES" sz="1800" u="sng" dirty="0" smtClean="0">
                <a:latin typeface="Al Nile" pitchFamily="2" charset="-78"/>
                <a:cs typeface="Al Nile" pitchFamily="2" charset="-78"/>
              </a:rPr>
              <a:t>Duración</a:t>
            </a:r>
            <a:r>
              <a:rPr lang="es-ES" sz="1800" dirty="0" smtClean="0">
                <a:latin typeface="Al Nile" pitchFamily="2" charset="-78"/>
                <a:cs typeface="Al Nile" pitchFamily="2" charset="-78"/>
              </a:rPr>
              <a:t>: entre 6 semanas y 2 meses. </a:t>
            </a:r>
          </a:p>
          <a:p>
            <a:pPr marL="342900" indent="-342900">
              <a:buClr>
                <a:schemeClr val="tx1"/>
              </a:buClr>
              <a:buFont typeface="Arial" panose="020B0604020202020204" pitchFamily="34" charset="0"/>
              <a:buChar char="•"/>
            </a:pPr>
            <a:r>
              <a:rPr lang="fr-FR" sz="1800" u="sng" dirty="0" smtClean="0">
                <a:latin typeface="Al Nile" pitchFamily="2" charset="-78"/>
                <a:cs typeface="Al Nile" pitchFamily="2" charset="-78"/>
              </a:rPr>
              <a:t>Plazo</a:t>
            </a:r>
            <a:r>
              <a:rPr lang="fr-FR" sz="1800" dirty="0" smtClean="0">
                <a:latin typeface="Al Nile" pitchFamily="2" charset="-78"/>
                <a:cs typeface="Al Nile" pitchFamily="2" charset="-78"/>
              </a:rPr>
              <a:t>: abril-mayo.</a:t>
            </a:r>
          </a:p>
          <a:p>
            <a:pPr marL="342900" indent="-342900">
              <a:buClr>
                <a:schemeClr val="tx1"/>
              </a:buClr>
              <a:buFont typeface="Arial" panose="020B0604020202020204" pitchFamily="34" charset="0"/>
              <a:buChar char="•"/>
            </a:pPr>
            <a:r>
              <a:rPr lang="fr-FR" sz="1800" u="sng" dirty="0" smtClean="0">
                <a:latin typeface="Al Nile" pitchFamily="2" charset="-78"/>
                <a:cs typeface="Al Nile" pitchFamily="2" charset="-78"/>
              </a:rPr>
              <a:t>Solicitud Online</a:t>
            </a:r>
            <a:r>
              <a:rPr lang="fr-FR" sz="2000" u="sng" dirty="0" smtClean="0">
                <a:latin typeface="Al Nile" pitchFamily="2" charset="-78"/>
                <a:cs typeface="Al Nile" pitchFamily="2" charset="-78"/>
              </a:rPr>
              <a:t>.</a:t>
            </a:r>
          </a:p>
          <a:p>
            <a:endParaRPr lang="es-ES" sz="2000" b="1" dirty="0">
              <a:latin typeface="Al Nile" pitchFamily="2" charset="-78"/>
              <a:cs typeface="Al Nile" pitchFamily="2" charset="-78"/>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910" y="348293"/>
            <a:ext cx="829884" cy="829884"/>
          </a:xfrm>
          <a:prstGeom prst="rect">
            <a:avLst/>
          </a:prstGeom>
        </p:spPr>
      </p:pic>
      <p:sp>
        <p:nvSpPr>
          <p:cNvPr id="19" name="Google Shape;124;p17"/>
          <p:cNvSpPr txBox="1">
            <a:spLocks/>
          </p:cNvSpPr>
          <p:nvPr/>
        </p:nvSpPr>
        <p:spPr>
          <a:xfrm>
            <a:off x="6716720" y="1372863"/>
            <a:ext cx="1826507"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dirty="0" smtClean="0">
                <a:highlight>
                  <a:schemeClr val="accent1"/>
                </a:highlight>
              </a:rPr>
              <a:t>Beneficios</a:t>
            </a:r>
            <a:r>
              <a:rPr lang="es-ES" sz="2000" b="1" dirty="0" smtClean="0">
                <a:highlight>
                  <a:schemeClr val="accent1"/>
                </a:highlight>
              </a:rPr>
              <a:t> </a:t>
            </a:r>
          </a:p>
          <a:p>
            <a:pPr marL="101600" indent="0">
              <a:buClr>
                <a:schemeClr val="tx1"/>
              </a:buClr>
              <a:buNone/>
            </a:pPr>
            <a:endParaRPr lang="es-ES" sz="2000" dirty="0">
              <a:latin typeface="Al Nile"/>
              <a:cs typeface="Al Nile"/>
            </a:endParaRPr>
          </a:p>
        </p:txBody>
      </p:sp>
      <p:sp>
        <p:nvSpPr>
          <p:cNvPr id="4" name="Rectángulo 3"/>
          <p:cNvSpPr/>
          <p:nvPr/>
        </p:nvSpPr>
        <p:spPr>
          <a:xfrm>
            <a:off x="6738045" y="1714387"/>
            <a:ext cx="2079532" cy="2523768"/>
          </a:xfrm>
          <a:prstGeom prst="rect">
            <a:avLst/>
          </a:prstGeom>
        </p:spPr>
        <p:txBody>
          <a:bodyPr wrap="square">
            <a:spAutoFit/>
          </a:bodyPr>
          <a:lstStyle/>
          <a:p>
            <a:pPr>
              <a:buClr>
                <a:schemeClr val="tx1"/>
              </a:buClr>
            </a:pPr>
            <a:r>
              <a:rPr lang="fr-FR" sz="1600" b="1" u="sng" dirty="0" smtClean="0">
                <a:latin typeface="Al Nile" pitchFamily="2" charset="-78"/>
                <a:cs typeface="Al Nile" pitchFamily="2" charset="-78"/>
              </a:rPr>
              <a:t>Gastos </a:t>
            </a:r>
            <a:r>
              <a:rPr lang="fr-FR" sz="1600" b="1" u="sng" dirty="0">
                <a:latin typeface="Al Nile" pitchFamily="2" charset="-78"/>
                <a:cs typeface="Al Nile" pitchFamily="2" charset="-78"/>
              </a:rPr>
              <a:t>que </a:t>
            </a:r>
            <a:r>
              <a:rPr lang="fr-FR" sz="1600" b="1" u="sng" dirty="0" smtClean="0">
                <a:latin typeface="Al Nile" pitchFamily="2" charset="-78"/>
                <a:cs typeface="Al Nile" pitchFamily="2" charset="-78"/>
              </a:rPr>
              <a:t>cubre</a:t>
            </a:r>
          </a:p>
          <a:p>
            <a:pPr>
              <a:buClr>
                <a:schemeClr val="tx1"/>
              </a:buClr>
            </a:pPr>
            <a:endParaRPr lang="fr-FR" b="1" u="sng" dirty="0">
              <a:latin typeface="Al Nile" pitchFamily="2" charset="-78"/>
              <a:cs typeface="Al Nile" pitchFamily="2" charset="-78"/>
            </a:endParaRPr>
          </a:p>
          <a:p>
            <a:pPr marL="342900" indent="-342900">
              <a:buClr>
                <a:schemeClr val="tx1"/>
              </a:buClr>
              <a:buFont typeface="Arial" panose="020B0604020202020204" pitchFamily="34" charset="0"/>
              <a:buChar char="•"/>
            </a:pPr>
            <a:r>
              <a:rPr lang="fr-FR" dirty="0">
                <a:latin typeface="Al Nile" pitchFamily="2" charset="-78"/>
                <a:cs typeface="Al Nile" pitchFamily="2" charset="-78"/>
              </a:rPr>
              <a:t>Pago anticipado de la ayuda.</a:t>
            </a:r>
          </a:p>
          <a:p>
            <a:pPr marL="342900" indent="-342900">
              <a:buClr>
                <a:schemeClr val="tx1"/>
              </a:buClr>
              <a:buFont typeface="Arial" panose="020B0604020202020204" pitchFamily="34" charset="0"/>
              <a:buChar char="•"/>
            </a:pPr>
            <a:r>
              <a:rPr lang="fr-FR" dirty="0">
                <a:latin typeface="Al Nile" pitchFamily="2" charset="-78"/>
                <a:cs typeface="Al Nile" pitchFamily="2" charset="-78"/>
              </a:rPr>
              <a:t>Importe individualizado a cada beneficiario (desde 3.800 € mensuales).</a:t>
            </a:r>
          </a:p>
          <a:p>
            <a:pPr marL="342900" indent="-342900">
              <a:buClr>
                <a:schemeClr val="tx1"/>
              </a:buClr>
              <a:buFont typeface="Arial" panose="020B0604020202020204" pitchFamily="34" charset="0"/>
              <a:buChar char="•"/>
            </a:pPr>
            <a:r>
              <a:rPr lang="fr-FR" dirty="0">
                <a:latin typeface="Al Nile" pitchFamily="2" charset="-78"/>
                <a:cs typeface="Al Nile" pitchFamily="2" charset="-78"/>
              </a:rPr>
              <a:t>Seguro medico (no farmacéutico).</a:t>
            </a:r>
          </a:p>
        </p:txBody>
      </p:sp>
      <p:cxnSp>
        <p:nvCxnSpPr>
          <p:cNvPr id="6" name="Conector recto 5"/>
          <p:cNvCxnSpPr/>
          <p:nvPr/>
        </p:nvCxnSpPr>
        <p:spPr>
          <a:xfrm>
            <a:off x="6569168" y="1645896"/>
            <a:ext cx="0" cy="330075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187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598426" y="205461"/>
            <a:ext cx="7545574"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0" dirty="0">
                <a:solidFill>
                  <a:schemeClr val="bg1">
                    <a:lumMod val="65000"/>
                  </a:schemeClr>
                </a:solidFill>
              </a:rPr>
              <a:t>4</a:t>
            </a:r>
            <a:r>
              <a:rPr lang="en" sz="3200" b="0" dirty="0" smtClean="0">
                <a:solidFill>
                  <a:schemeClr val="bg1">
                    <a:lumMod val="65000"/>
                  </a:schemeClr>
                </a:solidFill>
              </a:rPr>
              <a:t>. IBEREX</a:t>
            </a:r>
            <a:endParaRPr sz="3200" b="0" dirty="0">
              <a:solidFill>
                <a:schemeClr val="bg1">
                  <a:lumMod val="65000"/>
                </a:schemeClr>
              </a:solidFill>
            </a:endParaRPr>
          </a:p>
        </p:txBody>
      </p:sp>
      <p:cxnSp>
        <p:nvCxnSpPr>
          <p:cNvPr id="104" name="Google Shape;104;p14"/>
          <p:cNvCxnSpPr>
            <a:cxnSpLocks/>
          </p:cNvCxnSpPr>
          <p:nvPr/>
        </p:nvCxnSpPr>
        <p:spPr>
          <a:xfrm>
            <a:off x="3961346" y="766311"/>
            <a:ext cx="5342674"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sp>
        <p:nvSpPr>
          <p:cNvPr id="12" name="Google Shape;124;p17"/>
          <p:cNvSpPr txBox="1">
            <a:spLocks/>
          </p:cNvSpPr>
          <p:nvPr/>
        </p:nvSpPr>
        <p:spPr>
          <a:xfrm>
            <a:off x="1584794" y="1312700"/>
            <a:ext cx="7120633"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dirty="0" smtClean="0">
                <a:highlight>
                  <a:schemeClr val="accent1"/>
                </a:highlight>
              </a:rPr>
              <a:t>Requisitos</a:t>
            </a:r>
            <a:r>
              <a:rPr lang="es-ES" sz="2000" b="1" dirty="0" smtClean="0">
                <a:highlight>
                  <a:schemeClr val="accent1"/>
                </a:highlight>
              </a:rPr>
              <a:t> </a:t>
            </a:r>
          </a:p>
          <a:p>
            <a:pPr marL="101600" indent="0">
              <a:buClr>
                <a:schemeClr val="tx1"/>
              </a:buClr>
              <a:buNone/>
            </a:pPr>
            <a:endParaRPr lang="es-ES" sz="2000" dirty="0">
              <a:latin typeface="Al Nile"/>
              <a:cs typeface="Al Nile"/>
            </a:endParaRPr>
          </a:p>
        </p:txBody>
      </p:sp>
      <p:sp>
        <p:nvSpPr>
          <p:cNvPr id="14" name="Google Shape;157;p19">
            <a:extLst>
              <a:ext uri="{FF2B5EF4-FFF2-40B4-BE49-F238E27FC236}">
                <a16:creationId xmlns:a16="http://schemas.microsoft.com/office/drawing/2014/main" id="{DB645D94-89F1-0243-9D8F-3EC0157DD312}"/>
              </a:ext>
            </a:extLst>
          </p:cNvPr>
          <p:cNvSpPr txBox="1">
            <a:spLocks/>
          </p:cNvSpPr>
          <p:nvPr/>
        </p:nvSpPr>
        <p:spPr>
          <a:xfrm>
            <a:off x="1239690" y="2259661"/>
            <a:ext cx="4023686" cy="3231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endParaRPr lang="fr-FR" sz="1800" dirty="0">
              <a:latin typeface="Al Nile" pitchFamily="2" charset="-78"/>
              <a:cs typeface="Al Nile" pitchFamily="2" charset="-78"/>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910" y="348293"/>
            <a:ext cx="829884" cy="829884"/>
          </a:xfrm>
          <a:prstGeom prst="rect">
            <a:avLst/>
          </a:prstGeom>
        </p:spPr>
      </p:pic>
      <p:sp>
        <p:nvSpPr>
          <p:cNvPr id="13" name="Google Shape;171;p20"/>
          <p:cNvSpPr txBox="1">
            <a:spLocks/>
          </p:cNvSpPr>
          <p:nvPr/>
        </p:nvSpPr>
        <p:spPr>
          <a:xfrm>
            <a:off x="518243" y="1740308"/>
            <a:ext cx="8480485" cy="335198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tx1"/>
              </a:buClr>
              <a:buFont typeface="Arial" panose="020B0604020202020204" pitchFamily="34" charset="0"/>
              <a:buChar char="•"/>
            </a:pPr>
            <a:r>
              <a:rPr lang="es-ES" sz="1600" dirty="0" smtClean="0">
                <a:latin typeface="Al Nile" pitchFamily="2" charset="-78"/>
                <a:cs typeface="Al Nile" pitchFamily="2" charset="-78"/>
              </a:rPr>
              <a:t>  No haber disfrutado de una ayuda IBEREX en convocatorias anteriores, así como quienes hubieran presentado solicitudes durante tres años consecutivos sin haber resultado elegidos.</a:t>
            </a:r>
          </a:p>
          <a:p>
            <a:pPr>
              <a:buClr>
                <a:schemeClr val="tx1"/>
              </a:buClr>
              <a:buFont typeface="Arial" panose="020B0604020202020204" pitchFamily="34" charset="0"/>
              <a:buChar char="•"/>
            </a:pPr>
            <a:r>
              <a:rPr lang="es-ES" sz="1600" dirty="0" smtClean="0">
                <a:latin typeface="Al Nile" pitchFamily="2" charset="-78"/>
                <a:cs typeface="Al Nile" pitchFamily="2" charset="-78"/>
              </a:rPr>
              <a:t>  Experiencia, según el ámbito de la práctica profesional que se solicite, en la gestión cultural en organismos públicos de su país de origen y/o en entidades privadas de reconocido prestigio.</a:t>
            </a:r>
          </a:p>
          <a:p>
            <a:pPr>
              <a:buClr>
                <a:schemeClr val="tx1"/>
              </a:buClr>
              <a:buFont typeface="Arial" panose="020B0604020202020204" pitchFamily="34" charset="0"/>
              <a:buChar char="•"/>
            </a:pPr>
            <a:r>
              <a:rPr lang="es-ES" sz="1600" dirty="0" smtClean="0">
                <a:latin typeface="Al Nile" pitchFamily="2" charset="-78"/>
                <a:cs typeface="Al Nile" pitchFamily="2" charset="-78"/>
              </a:rPr>
              <a:t>  No realizar actividades en territorio español que estén sujetas a obligaciones tributarias ni de Seguridad Social.</a:t>
            </a:r>
          </a:p>
          <a:p>
            <a:pPr>
              <a:buClr>
                <a:schemeClr val="tx1"/>
              </a:buClr>
              <a:buFont typeface="Arial" panose="020B0604020202020204" pitchFamily="34" charset="0"/>
              <a:buChar char="•"/>
            </a:pPr>
            <a:r>
              <a:rPr lang="es-ES" sz="1600" dirty="0" smtClean="0">
                <a:latin typeface="Al Nile" pitchFamily="2" charset="-78"/>
                <a:cs typeface="Al Nile" pitchFamily="2" charset="-78"/>
              </a:rPr>
              <a:t>  Acreditar estar trabajando en una institución o entidad relacionada con el objeto de la beca en el momento de solicitar la ayuda.</a:t>
            </a:r>
          </a:p>
          <a:p>
            <a:pPr>
              <a:buClr>
                <a:schemeClr val="tx1"/>
              </a:buClr>
              <a:buFont typeface="Arial" panose="020B0604020202020204" pitchFamily="34" charset="0"/>
              <a:buChar char="•"/>
            </a:pPr>
            <a:r>
              <a:rPr lang="es-ES" sz="1600" dirty="0" smtClean="0">
                <a:latin typeface="Al Nile" pitchFamily="2" charset="-78"/>
                <a:cs typeface="Al Nile" pitchFamily="2" charset="-78"/>
              </a:rPr>
              <a:t>  No ser residente en España.</a:t>
            </a:r>
          </a:p>
          <a:p>
            <a:pPr>
              <a:buClr>
                <a:schemeClr val="tx1"/>
              </a:buClr>
              <a:buFont typeface="Arial" panose="020B0604020202020204" pitchFamily="34" charset="0"/>
              <a:buChar char="•"/>
            </a:pPr>
            <a:r>
              <a:rPr lang="es-ES" sz="1600" dirty="0" smtClean="0">
                <a:latin typeface="Al Nile" pitchFamily="2" charset="-78"/>
                <a:cs typeface="Al Nile" pitchFamily="2" charset="-78"/>
              </a:rPr>
              <a:t>  No estar sujeto a obligaciones tributarias ni de la Seguridad Social Española. </a:t>
            </a:r>
          </a:p>
          <a:p>
            <a:pPr>
              <a:buClr>
                <a:schemeClr val="tx1"/>
              </a:buClr>
              <a:buFont typeface="Arial" panose="020B0604020202020204" pitchFamily="34" charset="0"/>
              <a:buChar char="•"/>
            </a:pPr>
            <a:r>
              <a:rPr lang="es-ES" sz="1600" dirty="0" smtClean="0">
                <a:latin typeface="Al Nile" pitchFamily="2" charset="-78"/>
                <a:cs typeface="Al Nile" pitchFamily="2" charset="-78"/>
              </a:rPr>
              <a:t>  Estar trabajando en una entidad o institución relacionada con el objeto de la beca.</a:t>
            </a:r>
          </a:p>
          <a:p>
            <a:pPr>
              <a:buClr>
                <a:schemeClr val="tx1"/>
              </a:buClr>
              <a:buFont typeface="Arial" panose="020B0604020202020204" pitchFamily="34" charset="0"/>
              <a:buChar char="•"/>
            </a:pPr>
            <a:endParaRPr lang="es-ES" sz="1600" dirty="0" smtClean="0">
              <a:latin typeface="Al Nile" pitchFamily="2" charset="-78"/>
              <a:cs typeface="Al Nile" pitchFamily="2" charset="-78"/>
            </a:endParaRPr>
          </a:p>
          <a:p>
            <a:pPr marL="114300">
              <a:buClr>
                <a:schemeClr val="tx1"/>
              </a:buClr>
            </a:pPr>
            <a:endParaRPr lang="fr-FR" sz="1600" dirty="0">
              <a:latin typeface="Al Nile" pitchFamily="2" charset="-78"/>
              <a:cs typeface="Al Nile" pitchFamily="2" charset="-78"/>
            </a:endParaRPr>
          </a:p>
        </p:txBody>
      </p:sp>
    </p:spTree>
    <p:extLst>
      <p:ext uri="{BB962C8B-B14F-4D97-AF65-F5344CB8AC3E}">
        <p14:creationId xmlns:p14="http://schemas.microsoft.com/office/powerpoint/2010/main" val="10322544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598426" y="205461"/>
            <a:ext cx="7545574"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0" dirty="0">
                <a:solidFill>
                  <a:schemeClr val="bg1">
                    <a:lumMod val="65000"/>
                  </a:schemeClr>
                </a:solidFill>
              </a:rPr>
              <a:t>4</a:t>
            </a:r>
            <a:r>
              <a:rPr lang="en" sz="3200" b="0" dirty="0" smtClean="0">
                <a:solidFill>
                  <a:schemeClr val="bg1">
                    <a:lumMod val="65000"/>
                  </a:schemeClr>
                </a:solidFill>
              </a:rPr>
              <a:t>. IBEREX</a:t>
            </a:r>
            <a:endParaRPr sz="3200" b="0" dirty="0">
              <a:solidFill>
                <a:schemeClr val="bg1">
                  <a:lumMod val="65000"/>
                </a:schemeClr>
              </a:solidFill>
            </a:endParaRPr>
          </a:p>
        </p:txBody>
      </p:sp>
      <p:cxnSp>
        <p:nvCxnSpPr>
          <p:cNvPr id="104" name="Google Shape;104;p14"/>
          <p:cNvCxnSpPr>
            <a:cxnSpLocks/>
          </p:cNvCxnSpPr>
          <p:nvPr/>
        </p:nvCxnSpPr>
        <p:spPr>
          <a:xfrm>
            <a:off x="3961346" y="766311"/>
            <a:ext cx="5342674"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34</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sp>
        <p:nvSpPr>
          <p:cNvPr id="12" name="Google Shape;124;p17"/>
          <p:cNvSpPr txBox="1">
            <a:spLocks/>
          </p:cNvSpPr>
          <p:nvPr/>
        </p:nvSpPr>
        <p:spPr>
          <a:xfrm>
            <a:off x="1584794" y="1312700"/>
            <a:ext cx="7120633"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dirty="0" smtClean="0">
                <a:highlight>
                  <a:schemeClr val="accent1"/>
                </a:highlight>
              </a:rPr>
              <a:t>Documentación</a:t>
            </a:r>
            <a:r>
              <a:rPr lang="es-ES" sz="2000" b="1" dirty="0" smtClean="0">
                <a:highlight>
                  <a:schemeClr val="accent1"/>
                </a:highlight>
              </a:rPr>
              <a:t> </a:t>
            </a:r>
          </a:p>
          <a:p>
            <a:pPr marL="101600" indent="0">
              <a:buClr>
                <a:schemeClr val="tx1"/>
              </a:buClr>
              <a:buNone/>
            </a:pPr>
            <a:endParaRPr lang="es-ES" sz="2000" dirty="0">
              <a:latin typeface="Al Nile"/>
              <a:cs typeface="Al Nile"/>
            </a:endParaRPr>
          </a:p>
        </p:txBody>
      </p:sp>
      <p:sp>
        <p:nvSpPr>
          <p:cNvPr id="14" name="Google Shape;157;p19">
            <a:extLst>
              <a:ext uri="{FF2B5EF4-FFF2-40B4-BE49-F238E27FC236}">
                <a16:creationId xmlns:a16="http://schemas.microsoft.com/office/drawing/2014/main" id="{DB645D94-89F1-0243-9D8F-3EC0157DD312}"/>
              </a:ext>
            </a:extLst>
          </p:cNvPr>
          <p:cNvSpPr txBox="1">
            <a:spLocks/>
          </p:cNvSpPr>
          <p:nvPr/>
        </p:nvSpPr>
        <p:spPr>
          <a:xfrm>
            <a:off x="1239690" y="2259661"/>
            <a:ext cx="4023686" cy="3231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endParaRPr lang="fr-FR" sz="1800" dirty="0">
              <a:latin typeface="Al Nile" pitchFamily="2" charset="-78"/>
              <a:cs typeface="Al Nile" pitchFamily="2" charset="-78"/>
            </a:endParaRPr>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910" y="348293"/>
            <a:ext cx="829884" cy="829884"/>
          </a:xfrm>
          <a:prstGeom prst="rect">
            <a:avLst/>
          </a:prstGeom>
        </p:spPr>
      </p:pic>
      <p:sp>
        <p:nvSpPr>
          <p:cNvPr id="10" name="Google Shape;171;p20"/>
          <p:cNvSpPr txBox="1">
            <a:spLocks/>
          </p:cNvSpPr>
          <p:nvPr/>
        </p:nvSpPr>
        <p:spPr>
          <a:xfrm>
            <a:off x="1020566" y="1791468"/>
            <a:ext cx="7084088" cy="335198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tx1"/>
              </a:buClr>
              <a:buFont typeface="Arial" panose="020B0604020202020204" pitchFamily="34" charset="0"/>
              <a:buChar char="•"/>
            </a:pPr>
            <a:r>
              <a:rPr lang="es-ES" sz="2000" dirty="0" smtClean="0">
                <a:latin typeface="Al Nile" pitchFamily="2" charset="-78"/>
                <a:cs typeface="Al Nile" pitchFamily="2" charset="-78"/>
              </a:rPr>
              <a:t> Pasaporte en vigor.</a:t>
            </a:r>
          </a:p>
          <a:p>
            <a:pPr>
              <a:buClr>
                <a:schemeClr val="tx1"/>
              </a:buClr>
              <a:buFont typeface="Arial" panose="020B0604020202020204" pitchFamily="34" charset="0"/>
              <a:buChar char="•"/>
            </a:pPr>
            <a:r>
              <a:rPr lang="es-ES" sz="2000" dirty="0" smtClean="0">
                <a:latin typeface="Al Nile" pitchFamily="2" charset="-78"/>
                <a:cs typeface="Al Nile" pitchFamily="2" charset="-78"/>
              </a:rPr>
              <a:t> Contrato o certificación de la entidad u organismo en el cual el individuo tuvo una experiencia profesional.</a:t>
            </a:r>
          </a:p>
          <a:p>
            <a:pPr>
              <a:buClr>
                <a:schemeClr val="tx1"/>
              </a:buClr>
              <a:buFont typeface="Arial" panose="020B0604020202020204" pitchFamily="34" charset="0"/>
              <a:buChar char="•"/>
            </a:pPr>
            <a:r>
              <a:rPr lang="es-ES" sz="2000" dirty="0" smtClean="0">
                <a:latin typeface="Al Nile" pitchFamily="2" charset="-78"/>
                <a:cs typeface="Al Nile" pitchFamily="2" charset="-78"/>
              </a:rPr>
              <a:t> Titulación acreditada, en el ámbito específico del programa solicitado. </a:t>
            </a:r>
          </a:p>
          <a:p>
            <a:pPr>
              <a:buClr>
                <a:schemeClr val="tx1"/>
              </a:buClr>
              <a:buFont typeface="Arial" panose="020B0604020202020204" pitchFamily="34" charset="0"/>
              <a:buChar char="•"/>
            </a:pPr>
            <a:r>
              <a:rPr lang="es-ES" sz="2000" dirty="0" smtClean="0">
                <a:latin typeface="Al Nile" pitchFamily="2" charset="-78"/>
                <a:cs typeface="Al Nile" pitchFamily="2" charset="-78"/>
              </a:rPr>
              <a:t> Acreditación de trabajo en la entidad u organismo en la cual se encuentra el individuo en el momento de la solicitud de la ayuda. </a:t>
            </a:r>
          </a:p>
          <a:p>
            <a:pPr>
              <a:buClr>
                <a:schemeClr val="tx1"/>
              </a:buClr>
              <a:buFont typeface="Arial" panose="020B0604020202020204" pitchFamily="34" charset="0"/>
              <a:buChar char="•"/>
            </a:pPr>
            <a:endParaRPr lang="es-ES" dirty="0" smtClean="0">
              <a:latin typeface="Al Nile" pitchFamily="2" charset="-78"/>
              <a:cs typeface="Al Nile" pitchFamily="2" charset="-78"/>
            </a:endParaRPr>
          </a:p>
          <a:p>
            <a:pPr>
              <a:buClr>
                <a:schemeClr val="tx1"/>
              </a:buClr>
              <a:buFont typeface="Arial" panose="020B0604020202020204" pitchFamily="34" charset="0"/>
              <a:buChar char="•"/>
            </a:pPr>
            <a:endParaRPr lang="es-ES" dirty="0">
              <a:latin typeface="Al Nile" pitchFamily="2" charset="-78"/>
              <a:cs typeface="Al Nile" pitchFamily="2" charset="-78"/>
            </a:endParaRPr>
          </a:p>
        </p:txBody>
      </p:sp>
    </p:spTree>
    <p:extLst>
      <p:ext uri="{BB962C8B-B14F-4D97-AF65-F5344CB8AC3E}">
        <p14:creationId xmlns:p14="http://schemas.microsoft.com/office/powerpoint/2010/main" val="17851235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671898" y="180867"/>
            <a:ext cx="6113014"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smtClean="0"/>
              <a:t>5. Becas Banco Santander</a:t>
            </a:r>
            <a:endParaRPr sz="3600" dirty="0"/>
          </a:p>
        </p:txBody>
      </p:sp>
      <p:cxnSp>
        <p:nvCxnSpPr>
          <p:cNvPr id="104" name="Google Shape;104;p14"/>
          <p:cNvCxnSpPr>
            <a:cxnSpLocks/>
          </p:cNvCxnSpPr>
          <p:nvPr/>
        </p:nvCxnSpPr>
        <p:spPr>
          <a:xfrm>
            <a:off x="738272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35</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cxnSp>
        <p:nvCxnSpPr>
          <p:cNvPr id="16" name="Conector recto 15"/>
          <p:cNvCxnSpPr/>
          <p:nvPr/>
        </p:nvCxnSpPr>
        <p:spPr>
          <a:xfrm>
            <a:off x="6126480" y="1982471"/>
            <a:ext cx="0" cy="296418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Marcador de texto 4"/>
          <p:cNvSpPr txBox="1">
            <a:spLocks/>
          </p:cNvSpPr>
          <p:nvPr/>
        </p:nvSpPr>
        <p:spPr>
          <a:xfrm>
            <a:off x="596969" y="1718836"/>
            <a:ext cx="5361871" cy="319494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buClrTx/>
            </a:pPr>
            <a:endParaRPr lang="es-ES" sz="1100" b="1" dirty="0" smtClean="0">
              <a:cs typeface="Al Nile"/>
            </a:endParaRPr>
          </a:p>
          <a:p>
            <a:pPr>
              <a:buClrTx/>
              <a:buFont typeface="Arial" panose="020B0604020202020204" pitchFamily="34" charset="0"/>
              <a:buChar char="•"/>
            </a:pPr>
            <a:r>
              <a:rPr lang="es-ES" dirty="0" smtClean="0">
                <a:cs typeface="Al Nile"/>
              </a:rPr>
              <a:t> </a:t>
            </a:r>
            <a:r>
              <a:rPr lang="es-ES" sz="1600" dirty="0" smtClean="0">
                <a:latin typeface="Prociono" panose="02000503000000000000" pitchFamily="50" charset="0"/>
                <a:cs typeface="Al Nile"/>
              </a:rPr>
              <a:t>Becas en: ayuda económica para estudios universitarios, movilidad académica, cursos de formación, prácticas e investigación</a:t>
            </a:r>
          </a:p>
          <a:p>
            <a:pPr>
              <a:buClrTx/>
            </a:pPr>
            <a:endParaRPr lang="es-ES" sz="1600" dirty="0" smtClean="0">
              <a:latin typeface="Prociono" panose="02000503000000000000" pitchFamily="50" charset="0"/>
              <a:cs typeface="Al Nile"/>
            </a:endParaRPr>
          </a:p>
          <a:p>
            <a:pPr>
              <a:buClrTx/>
              <a:buFont typeface="Arial" panose="020B0604020202020204" pitchFamily="34" charset="0"/>
              <a:buChar char="•"/>
            </a:pPr>
            <a:r>
              <a:rPr lang="es-ES" sz="1600" dirty="0" smtClean="0">
                <a:latin typeface="Prociono" panose="02000503000000000000" pitchFamily="50" charset="0"/>
                <a:cs typeface="Al Nile"/>
              </a:rPr>
              <a:t> No hace falta ser cliente del Banco Santander para ser beneficiario</a:t>
            </a:r>
          </a:p>
          <a:p>
            <a:pPr>
              <a:buClrTx/>
            </a:pPr>
            <a:endParaRPr lang="es-ES" sz="1600" dirty="0" smtClean="0">
              <a:latin typeface="Prociono" panose="02000503000000000000" pitchFamily="50" charset="0"/>
              <a:cs typeface="Al Nile"/>
            </a:endParaRPr>
          </a:p>
          <a:p>
            <a:pPr>
              <a:buClrTx/>
              <a:buFont typeface="Arial" panose="020B0604020202020204" pitchFamily="34" charset="0"/>
              <a:buChar char="•"/>
            </a:pPr>
            <a:r>
              <a:rPr lang="es-ES" sz="1600" dirty="0">
                <a:latin typeface="Prociono" panose="02000503000000000000" pitchFamily="50" charset="0"/>
                <a:cs typeface="Al Nile"/>
              </a:rPr>
              <a:t> </a:t>
            </a:r>
            <a:r>
              <a:rPr lang="es-ES" sz="1600" dirty="0" smtClean="0">
                <a:latin typeface="Prociono" panose="02000503000000000000" pitchFamily="50" charset="0"/>
                <a:cs typeface="Al Nile"/>
              </a:rPr>
              <a:t>Convocatorias abiertas a lo largo de todo el año (dependiendo de la modalidad)</a:t>
            </a:r>
          </a:p>
          <a:p>
            <a:pPr>
              <a:buClrTx/>
            </a:pPr>
            <a:endParaRPr lang="es-ES" sz="1600" dirty="0">
              <a:latin typeface="Prociono" panose="02000503000000000000" pitchFamily="50" charset="0"/>
              <a:cs typeface="Al Nile"/>
            </a:endParaRPr>
          </a:p>
          <a:p>
            <a:pPr>
              <a:buClrTx/>
              <a:buFont typeface="Arial" panose="020B0604020202020204" pitchFamily="34" charset="0"/>
              <a:buChar char="•"/>
            </a:pPr>
            <a:r>
              <a:rPr lang="es-ES" sz="1600" dirty="0" smtClean="0">
                <a:latin typeface="Prociono" panose="02000503000000000000" pitchFamily="50" charset="0"/>
                <a:cs typeface="Al Nile"/>
              </a:rPr>
              <a:t> Para muchas de ellas no hace falta tener la nacionalidad española </a:t>
            </a:r>
          </a:p>
          <a:p>
            <a:pPr>
              <a:buClrTx/>
            </a:pPr>
            <a:endParaRPr lang="es-ES" sz="1100" dirty="0" smtClean="0">
              <a:latin typeface="Prociono" panose="02000503000000000000" pitchFamily="50" charset="0"/>
              <a:cs typeface="Al Nile"/>
            </a:endParaRPr>
          </a:p>
          <a:p>
            <a:pPr marL="114300">
              <a:buClrTx/>
            </a:pPr>
            <a:endParaRPr lang="es-ES" sz="1100" dirty="0" smtClean="0">
              <a:cs typeface="Al Nile"/>
            </a:endParaRPr>
          </a:p>
          <a:p>
            <a:pPr marL="114300">
              <a:buClrTx/>
            </a:pPr>
            <a:endParaRPr lang="es-ES" sz="1100" dirty="0" smtClean="0">
              <a:cs typeface="Al Nile"/>
            </a:endParaRPr>
          </a:p>
          <a:p>
            <a:pPr marL="114300">
              <a:buClrTx/>
            </a:pPr>
            <a:endParaRPr lang="es-ES" sz="1100" dirty="0">
              <a:cs typeface="Al Nile"/>
            </a:endParaRPr>
          </a:p>
        </p:txBody>
      </p:sp>
      <p:sp>
        <p:nvSpPr>
          <p:cNvPr id="7" name="Recortar rectángulo de esquina diagonal 6"/>
          <p:cNvSpPr/>
          <p:nvPr/>
        </p:nvSpPr>
        <p:spPr>
          <a:xfrm>
            <a:off x="6560821" y="2463321"/>
            <a:ext cx="2186940" cy="1880080"/>
          </a:xfrm>
          <a:prstGeom prst="snip2Diag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Imagen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938" y="302797"/>
            <a:ext cx="905546" cy="905546"/>
          </a:xfrm>
          <a:prstGeom prst="ellipse">
            <a:avLst/>
          </a:prstGeom>
          <a:ln>
            <a:solidFill>
              <a:srgbClr val="FF0000"/>
            </a:solidFill>
          </a:ln>
        </p:spPr>
      </p:pic>
      <p:sp>
        <p:nvSpPr>
          <p:cNvPr id="21" name="Google Shape;100;p14"/>
          <p:cNvSpPr txBox="1">
            <a:spLocks/>
          </p:cNvSpPr>
          <p:nvPr/>
        </p:nvSpPr>
        <p:spPr>
          <a:xfrm>
            <a:off x="6728833" y="2470941"/>
            <a:ext cx="1979973" cy="90584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Quattrocento Sans"/>
              <a:buChar char="◉"/>
              <a:defRPr sz="24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chemeClr val="accent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9pPr>
          </a:lstStyle>
          <a:p>
            <a:pPr marL="76200" indent="0">
              <a:buClr>
                <a:schemeClr val="tx1"/>
              </a:buClr>
              <a:buNone/>
            </a:pPr>
            <a:r>
              <a:rPr lang="es-ES" sz="1600" b="1" u="sng" dirty="0" smtClean="0">
                <a:solidFill>
                  <a:schemeClr val="tx1"/>
                </a:solidFill>
                <a:latin typeface="Al Nile" pitchFamily="2" charset="-78"/>
                <a:cs typeface="Al Nile" pitchFamily="2" charset="-78"/>
              </a:rPr>
              <a:t>Web: </a:t>
            </a:r>
            <a:r>
              <a:rPr lang="es-ES" sz="1600" dirty="0" smtClean="0">
                <a:solidFill>
                  <a:schemeClr val="tx1"/>
                </a:solidFill>
                <a:latin typeface="Al Nile" pitchFamily="2" charset="-78"/>
                <a:cs typeface="Al Nile" pitchFamily="2" charset="-78"/>
              </a:rPr>
              <a:t>https</a:t>
            </a:r>
            <a:r>
              <a:rPr lang="es-ES" sz="1600" dirty="0">
                <a:solidFill>
                  <a:schemeClr val="tx1"/>
                </a:solidFill>
                <a:latin typeface="Al Nile" pitchFamily="2" charset="-78"/>
                <a:cs typeface="Al Nile" pitchFamily="2" charset="-78"/>
              </a:rPr>
              <a:t>://app.santanderopenacademy.com/es/program/search?resourceType=SOA_GRANT</a:t>
            </a:r>
            <a:endParaRPr lang="es-ES" sz="1200" dirty="0" smtClean="0">
              <a:solidFill>
                <a:schemeClr val="tx1"/>
              </a:solidFill>
              <a:latin typeface="Al Nile" pitchFamily="2" charset="-78"/>
              <a:cs typeface="Al Nile" pitchFamily="2" charset="-78"/>
            </a:endParaRPr>
          </a:p>
        </p:txBody>
      </p:sp>
      <p:sp>
        <p:nvSpPr>
          <p:cNvPr id="22" name="Google Shape;124;p17"/>
          <p:cNvSpPr txBox="1">
            <a:spLocks/>
          </p:cNvSpPr>
          <p:nvPr/>
        </p:nvSpPr>
        <p:spPr>
          <a:xfrm>
            <a:off x="1621745" y="1210487"/>
            <a:ext cx="3878400"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b="1" dirty="0" smtClean="0">
                <a:highlight>
                  <a:schemeClr val="accent1"/>
                </a:highlight>
              </a:rPr>
              <a:t>Características</a:t>
            </a:r>
            <a:endParaRPr lang="es-ES" sz="2000" b="1" dirty="0"/>
          </a:p>
        </p:txBody>
      </p:sp>
    </p:spTree>
    <p:extLst>
      <p:ext uri="{BB962C8B-B14F-4D97-AF65-F5344CB8AC3E}">
        <p14:creationId xmlns:p14="http://schemas.microsoft.com/office/powerpoint/2010/main" val="31653873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subTitle" idx="4294967295"/>
          </p:nvPr>
        </p:nvSpPr>
        <p:spPr>
          <a:xfrm>
            <a:off x="1683632" y="1890462"/>
            <a:ext cx="7408295" cy="784800"/>
          </a:xfrm>
          <a:prstGeom prst="rect">
            <a:avLst/>
          </a:prstGeom>
        </p:spPr>
        <p:txBody>
          <a:bodyPr spcFirstLastPara="1" wrap="square" lIns="91425" tIns="91425" rIns="91425" bIns="91425" anchor="t" anchorCtr="0">
            <a:noAutofit/>
          </a:bodyPr>
          <a:lstStyle/>
          <a:p>
            <a:pPr lvl="0">
              <a:buClr>
                <a:schemeClr val="tx1"/>
              </a:buClr>
              <a:buFont typeface="Arial" panose="020B0604020202020204" pitchFamily="34" charset="0"/>
              <a:buChar char="•"/>
            </a:pPr>
            <a:r>
              <a:rPr lang="es-ES" sz="1600" b="1" dirty="0" smtClean="0">
                <a:latin typeface="Al Nile" pitchFamily="2" charset="-78"/>
                <a:cs typeface="Al Nile" pitchFamily="2" charset="-78"/>
              </a:rPr>
              <a:t>250 </a:t>
            </a:r>
            <a:r>
              <a:rPr lang="es-ES" sz="1600" b="1" dirty="0">
                <a:latin typeface="Al Nile" pitchFamily="2" charset="-78"/>
                <a:cs typeface="Al Nile" pitchFamily="2" charset="-78"/>
              </a:rPr>
              <a:t>becas de </a:t>
            </a:r>
            <a:r>
              <a:rPr lang="es-ES" sz="1600" b="1" dirty="0" smtClean="0">
                <a:latin typeface="Al Nile" pitchFamily="2" charset="-78"/>
                <a:cs typeface="Al Nile" pitchFamily="2" charset="-78"/>
              </a:rPr>
              <a:t>máster universitario </a:t>
            </a:r>
            <a:r>
              <a:rPr lang="es-ES" sz="1600" dirty="0" smtClean="0">
                <a:latin typeface="Al Nile" pitchFamily="2" charset="-78"/>
                <a:cs typeface="Al Nile" pitchFamily="2" charset="-78"/>
              </a:rPr>
              <a:t>de 1 año o 1 ½, modalidad presencial o semipresencial</a:t>
            </a:r>
            <a:endParaRPr lang="fr-FR" sz="1600" dirty="0">
              <a:latin typeface="Al Nile" pitchFamily="2" charset="-78"/>
              <a:cs typeface="Al Nile" pitchFamily="2" charset="-78"/>
            </a:endParaRPr>
          </a:p>
          <a:p>
            <a:pPr lvl="0">
              <a:buClr>
                <a:schemeClr val="tx1"/>
              </a:buClr>
              <a:buFont typeface="Arial" panose="020B0604020202020204" pitchFamily="34" charset="0"/>
              <a:buChar char="•"/>
            </a:pPr>
            <a:r>
              <a:rPr lang="es-ES" sz="1600" b="1" u="sng" dirty="0" smtClean="0">
                <a:latin typeface="Al Nile" pitchFamily="2" charset="-78"/>
                <a:cs typeface="Al Nile" pitchFamily="2" charset="-78"/>
              </a:rPr>
              <a:t>¿Qué máster?: </a:t>
            </a:r>
            <a:r>
              <a:rPr lang="es-ES" sz="1600" dirty="0" smtClean="0">
                <a:latin typeface="Al Nile" pitchFamily="2" charset="-78"/>
                <a:cs typeface="Al Nile" pitchFamily="2" charset="-78"/>
              </a:rPr>
              <a:t>+90 másteres en Universidad de A Coruña, Universidad de Vigo o Universidad de Santiago de Compostela</a:t>
            </a:r>
          </a:p>
          <a:p>
            <a:pPr marL="76200" lvl="0" indent="0">
              <a:buClr>
                <a:schemeClr val="tx1"/>
              </a:buClr>
              <a:buNone/>
            </a:pPr>
            <a:endParaRPr lang="es-ES" sz="1600" dirty="0" smtClean="0">
              <a:latin typeface="Al Nile" pitchFamily="2" charset="-78"/>
              <a:cs typeface="Al Nile" pitchFamily="2" charset="-78"/>
            </a:endParaRPr>
          </a:p>
          <a:p>
            <a:pPr lvl="0">
              <a:buClr>
                <a:schemeClr val="tx1"/>
              </a:buClr>
              <a:buFont typeface="Arial" panose="020B0604020202020204" pitchFamily="34" charset="0"/>
              <a:buChar char="•"/>
            </a:pPr>
            <a:r>
              <a:rPr lang="es-ES" sz="1600" b="1" u="sng" dirty="0" smtClean="0">
                <a:latin typeface="Al Nile" pitchFamily="2" charset="-78"/>
                <a:cs typeface="Al Nile" pitchFamily="2" charset="-78"/>
              </a:rPr>
              <a:t>¿Cuantía de la beca?:</a:t>
            </a:r>
          </a:p>
          <a:p>
            <a:pPr marL="76200" lvl="0" indent="0">
              <a:buClr>
                <a:schemeClr val="tx1"/>
              </a:buClr>
              <a:buNone/>
            </a:pPr>
            <a:endParaRPr lang="es-ES" sz="1600" b="1" u="sng" dirty="0" smtClean="0">
              <a:latin typeface="Al Nile" pitchFamily="2" charset="-78"/>
              <a:cs typeface="Al Nile" pitchFamily="2" charset="-78"/>
            </a:endParaRPr>
          </a:p>
          <a:p>
            <a:pPr>
              <a:buClr>
                <a:schemeClr val="tx1"/>
              </a:buClr>
              <a:buFont typeface="Arial" panose="020B0604020202020204" pitchFamily="34" charset="0"/>
              <a:buChar char="•"/>
            </a:pPr>
            <a:r>
              <a:rPr lang="es-ES" sz="1600" b="1" u="sng" dirty="0" smtClean="0">
                <a:latin typeface="Al Nile" pitchFamily="2" charset="-78"/>
                <a:cs typeface="Al Nile" pitchFamily="2" charset="-78"/>
              </a:rPr>
              <a:t>¿Qué gastos cubre?:</a:t>
            </a:r>
            <a:r>
              <a:rPr lang="es-ES" sz="1600" b="1" dirty="0" smtClean="0">
                <a:latin typeface="Al Nile" pitchFamily="2" charset="-78"/>
                <a:cs typeface="Al Nile" pitchFamily="2" charset="-78"/>
              </a:rPr>
              <a:t> </a:t>
            </a:r>
            <a:r>
              <a:rPr lang="es-ES" sz="1600" dirty="0" smtClean="0">
                <a:latin typeface="Al Nile" pitchFamily="2" charset="-78"/>
                <a:cs typeface="Al Nile" pitchFamily="2" charset="-78"/>
              </a:rPr>
              <a:t>Tasas y matrícula universitaria del máster; traslado a Galicia; costes de alojamiento y manutención</a:t>
            </a:r>
            <a:endParaRPr lang="es-ES" sz="1600" dirty="0">
              <a:solidFill>
                <a:srgbClr val="00B0F0"/>
              </a:solidFill>
              <a:latin typeface="Al Nile" pitchFamily="2" charset="-78"/>
              <a:cs typeface="Al Nile" pitchFamily="2" charset="-78"/>
            </a:endParaRPr>
          </a:p>
          <a:p>
            <a:pPr marL="76200" lvl="0" indent="0">
              <a:buClr>
                <a:schemeClr val="tx1"/>
              </a:buClr>
              <a:buNone/>
            </a:pPr>
            <a:endParaRPr lang="es-ES" sz="1600" dirty="0" smtClean="0">
              <a:latin typeface="Al Nile" pitchFamily="2" charset="-78"/>
              <a:cs typeface="Al Nile" pitchFamily="2" charset="-78"/>
            </a:endParaRPr>
          </a:p>
        </p:txBody>
      </p:sp>
      <p:sp>
        <p:nvSpPr>
          <p:cNvPr id="103" name="Google Shape;103;p14"/>
          <p:cNvSpPr txBox="1">
            <a:spLocks noGrp="1"/>
          </p:cNvSpPr>
          <p:nvPr>
            <p:ph type="ctrTitle" idx="4294967295"/>
          </p:nvPr>
        </p:nvSpPr>
        <p:spPr>
          <a:xfrm>
            <a:off x="1743205" y="246359"/>
            <a:ext cx="6800021"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6</a:t>
            </a:r>
            <a:r>
              <a:rPr lang="en" sz="3600" dirty="0" smtClean="0"/>
              <a:t>. Becas Excelencia </a:t>
            </a:r>
            <a:br>
              <a:rPr lang="en" sz="3600" dirty="0" smtClean="0"/>
            </a:br>
            <a:r>
              <a:rPr lang="en" sz="3600" dirty="0" smtClean="0"/>
              <a:t>(Xunta de Galicia)</a:t>
            </a:r>
            <a:endParaRPr sz="3600" dirty="0"/>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36</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sp>
        <p:nvSpPr>
          <p:cNvPr id="12" name="Google Shape;124;p17"/>
          <p:cNvSpPr txBox="1">
            <a:spLocks/>
          </p:cNvSpPr>
          <p:nvPr/>
        </p:nvSpPr>
        <p:spPr>
          <a:xfrm>
            <a:off x="1621745" y="1517993"/>
            <a:ext cx="3878400"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b="1" dirty="0" smtClean="0">
                <a:highlight>
                  <a:schemeClr val="accent1"/>
                </a:highlight>
              </a:rPr>
              <a:t>Características</a:t>
            </a:r>
            <a:endParaRPr lang="es-ES" sz="2000" b="1"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025" y="281507"/>
            <a:ext cx="817060" cy="849231"/>
          </a:xfrm>
          <a:prstGeom prst="flowChartConnector">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8555" y="3306260"/>
            <a:ext cx="4772811" cy="594967"/>
          </a:xfrm>
          <a:prstGeom prst="rect">
            <a:avLst/>
          </a:prstGeom>
        </p:spPr>
      </p:pic>
      <p:sp>
        <p:nvSpPr>
          <p:cNvPr id="13" name="Google Shape;100;p14"/>
          <p:cNvSpPr txBox="1">
            <a:spLocks/>
          </p:cNvSpPr>
          <p:nvPr/>
        </p:nvSpPr>
        <p:spPr>
          <a:xfrm>
            <a:off x="51071" y="2237142"/>
            <a:ext cx="1730234" cy="1768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Quattrocento Sans"/>
              <a:buChar char="◉"/>
              <a:defRPr sz="24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chemeClr val="accent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9pPr>
          </a:lstStyle>
          <a:p>
            <a:pPr marL="76200" indent="0">
              <a:buClr>
                <a:schemeClr val="tx1"/>
              </a:buClr>
              <a:buNone/>
            </a:pPr>
            <a:r>
              <a:rPr lang="es-ES" sz="2000" b="1" dirty="0" smtClean="0">
                <a:solidFill>
                  <a:schemeClr val="tx1">
                    <a:lumMod val="65000"/>
                    <a:lumOff val="35000"/>
                  </a:schemeClr>
                </a:solidFill>
                <a:latin typeface="Al Nile" pitchFamily="2" charset="-78"/>
                <a:cs typeface="Al Nile" pitchFamily="2" charset="-78"/>
                <a:hlinkClick r:id="rId5"/>
              </a:rPr>
              <a:t>Web: </a:t>
            </a:r>
            <a:r>
              <a:rPr lang="es-ES" sz="1600" dirty="0" smtClean="0">
                <a:solidFill>
                  <a:schemeClr val="tx1">
                    <a:lumMod val="65000"/>
                    <a:lumOff val="35000"/>
                  </a:schemeClr>
                </a:solidFill>
                <a:latin typeface="Al Nile" pitchFamily="2" charset="-78"/>
                <a:cs typeface="Al Nile" pitchFamily="2" charset="-78"/>
                <a:hlinkClick r:id="rId5"/>
              </a:rPr>
              <a:t>https://emigracion.xunta.gal/es/campana-BEME-2024-2025</a:t>
            </a:r>
            <a:r>
              <a:rPr lang="es-ES" sz="1600" dirty="0" smtClean="0">
                <a:solidFill>
                  <a:schemeClr val="tx1">
                    <a:lumMod val="65000"/>
                    <a:lumOff val="35000"/>
                  </a:schemeClr>
                </a:solidFill>
                <a:latin typeface="Al Nile" pitchFamily="2" charset="-78"/>
                <a:cs typeface="Al Nile" pitchFamily="2" charset="-78"/>
              </a:rPr>
              <a:t> </a:t>
            </a:r>
          </a:p>
          <a:p>
            <a:pPr marL="76200" indent="0">
              <a:buClr>
                <a:schemeClr val="tx1"/>
              </a:buClr>
              <a:buFont typeface="Quattrocento Sans"/>
              <a:buNone/>
            </a:pPr>
            <a:endParaRPr lang="es-ES" sz="1600" dirty="0" smtClean="0">
              <a:latin typeface="Al Nile" pitchFamily="2" charset="-78"/>
              <a:cs typeface="Al Nile" pitchFamily="2" charset="-78"/>
            </a:endParaRPr>
          </a:p>
        </p:txBody>
      </p:sp>
      <p:sp>
        <p:nvSpPr>
          <p:cNvPr id="5" name="Recortar rectángulo de esquina diagonal 4"/>
          <p:cNvSpPr/>
          <p:nvPr/>
        </p:nvSpPr>
        <p:spPr>
          <a:xfrm>
            <a:off x="97745" y="2235838"/>
            <a:ext cx="1636525" cy="1741802"/>
          </a:xfrm>
          <a:prstGeom prst="snip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6555" y="3475807"/>
            <a:ext cx="425420" cy="425420"/>
          </a:xfrm>
          <a:prstGeom prst="rect">
            <a:avLst/>
          </a:prstGeom>
        </p:spPr>
      </p:pic>
    </p:spTree>
    <p:extLst>
      <p:ext uri="{BB962C8B-B14F-4D97-AF65-F5344CB8AC3E}">
        <p14:creationId xmlns:p14="http://schemas.microsoft.com/office/powerpoint/2010/main" val="28762826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subTitle" idx="4294967295"/>
          </p:nvPr>
        </p:nvSpPr>
        <p:spPr>
          <a:xfrm>
            <a:off x="1266555" y="1836046"/>
            <a:ext cx="7408295" cy="784800"/>
          </a:xfrm>
          <a:prstGeom prst="rect">
            <a:avLst/>
          </a:prstGeom>
        </p:spPr>
        <p:txBody>
          <a:bodyPr spcFirstLastPara="1" wrap="square" lIns="91425" tIns="91425" rIns="91425" bIns="91425" anchor="t" anchorCtr="0">
            <a:noAutofit/>
          </a:bodyPr>
          <a:lstStyle/>
          <a:p>
            <a:pPr lvl="0">
              <a:buClr>
                <a:schemeClr val="tx1"/>
              </a:buClr>
              <a:buFont typeface="Arial" panose="020B0604020202020204" pitchFamily="34" charset="0"/>
              <a:buChar char="•"/>
            </a:pPr>
            <a:r>
              <a:rPr lang="es-ES" sz="1400" dirty="0" smtClean="0">
                <a:solidFill>
                  <a:schemeClr val="tx1"/>
                </a:solidFill>
                <a:latin typeface="Quattrocento Sans" panose="020B0604020202020204" charset="0"/>
                <a:cs typeface="Al Nile"/>
              </a:rPr>
              <a:t>Tener </a:t>
            </a:r>
            <a:r>
              <a:rPr lang="es-ES" sz="1400" b="1" dirty="0" smtClean="0">
                <a:solidFill>
                  <a:schemeClr val="tx1"/>
                </a:solidFill>
                <a:latin typeface="Quattrocento Sans" panose="020B0604020202020204" charset="0"/>
                <a:cs typeface="Al Nile"/>
              </a:rPr>
              <a:t>nacionalidad española</a:t>
            </a:r>
          </a:p>
          <a:p>
            <a:pPr lvl="0">
              <a:buClr>
                <a:schemeClr val="tx1"/>
              </a:buClr>
              <a:buFont typeface="Arial" panose="020B0604020202020204" pitchFamily="34" charset="0"/>
              <a:buChar char="•"/>
            </a:pPr>
            <a:r>
              <a:rPr lang="es-ES" sz="1400" dirty="0" smtClean="0">
                <a:solidFill>
                  <a:schemeClr val="tx1"/>
                </a:solidFill>
                <a:latin typeface="Quattrocento Sans" panose="020B0604020202020204" charset="0"/>
                <a:cs typeface="Al Nile"/>
              </a:rPr>
              <a:t>Ser </a:t>
            </a:r>
            <a:r>
              <a:rPr lang="es-ES" sz="1400" b="1" dirty="0" smtClean="0">
                <a:solidFill>
                  <a:schemeClr val="tx1"/>
                </a:solidFill>
                <a:latin typeface="Quattrocento Sans" panose="020B0604020202020204" charset="0"/>
                <a:cs typeface="Al Nile"/>
              </a:rPr>
              <a:t>menor de 40 años</a:t>
            </a:r>
          </a:p>
          <a:p>
            <a:pPr lvl="0">
              <a:buClr>
                <a:schemeClr val="tx1"/>
              </a:buClr>
              <a:buFont typeface="Arial" panose="020B0604020202020204" pitchFamily="34" charset="0"/>
              <a:buChar char="•"/>
            </a:pPr>
            <a:r>
              <a:rPr lang="es-ES" sz="1400" b="1" dirty="0" smtClean="0">
                <a:solidFill>
                  <a:schemeClr val="tx1"/>
                </a:solidFill>
                <a:latin typeface="Quattrocento Sans" panose="020B0604020202020204" charset="0"/>
                <a:cs typeface="Al Nile"/>
              </a:rPr>
              <a:t>Vínculo con Galicia </a:t>
            </a:r>
            <a:r>
              <a:rPr lang="es-ES" sz="1400" dirty="0" smtClean="0">
                <a:solidFill>
                  <a:schemeClr val="tx1"/>
                </a:solidFill>
                <a:latin typeface="Quattrocento Sans" panose="020B0604020202020204" charset="0"/>
                <a:cs typeface="Al Nile"/>
              </a:rPr>
              <a:t>en alguna de estas modalidades:</a:t>
            </a:r>
          </a:p>
          <a:p>
            <a:pPr marL="76200" lvl="0" indent="0">
              <a:buClr>
                <a:schemeClr val="tx1"/>
              </a:buClr>
              <a:buNone/>
            </a:pPr>
            <a:r>
              <a:rPr lang="es-ES" sz="1200" dirty="0" smtClean="0">
                <a:solidFill>
                  <a:schemeClr val="tx1"/>
                </a:solidFill>
                <a:latin typeface="Quattrocento Sans" panose="020B0604020202020204" charset="0"/>
                <a:cs typeface="Al Nile"/>
              </a:rPr>
              <a:t>           1</a:t>
            </a:r>
            <a:r>
              <a:rPr lang="es-ES" sz="1200" dirty="0">
                <a:solidFill>
                  <a:schemeClr val="tx1"/>
                </a:solidFill>
                <a:latin typeface="Quattrocento Sans" panose="020B0604020202020204" charset="0"/>
                <a:cs typeface="Al Nile"/>
              </a:rPr>
              <a:t>. Nacimiento</a:t>
            </a:r>
          </a:p>
          <a:p>
            <a:pPr marL="76200" lvl="0" indent="0">
              <a:buClr>
                <a:schemeClr val="tx1"/>
              </a:buClr>
              <a:buNone/>
            </a:pPr>
            <a:r>
              <a:rPr lang="es-ES" sz="1200" dirty="0">
                <a:solidFill>
                  <a:schemeClr val="tx1"/>
                </a:solidFill>
                <a:latin typeface="Quattrocento Sans" panose="020B0604020202020204" charset="0"/>
                <a:cs typeface="Al Nile"/>
              </a:rPr>
              <a:t>       </a:t>
            </a:r>
            <a:r>
              <a:rPr lang="es-ES" sz="1200" dirty="0" smtClean="0">
                <a:solidFill>
                  <a:schemeClr val="tx1"/>
                </a:solidFill>
                <a:latin typeface="Quattrocento Sans" panose="020B0604020202020204" charset="0"/>
                <a:cs typeface="Al Nile"/>
              </a:rPr>
              <a:t>    2</a:t>
            </a:r>
            <a:r>
              <a:rPr lang="es-ES" sz="1200" dirty="0">
                <a:solidFill>
                  <a:schemeClr val="tx1"/>
                </a:solidFill>
                <a:latin typeface="Quattrocento Sans" panose="020B0604020202020204" charset="0"/>
                <a:cs typeface="Al Nile"/>
              </a:rPr>
              <a:t>. Consanguinidad</a:t>
            </a:r>
          </a:p>
          <a:p>
            <a:pPr marL="76200" lvl="0" indent="0">
              <a:buClr>
                <a:schemeClr val="tx1"/>
              </a:buClr>
              <a:buNone/>
            </a:pPr>
            <a:r>
              <a:rPr lang="es-ES" sz="1200" dirty="0">
                <a:solidFill>
                  <a:schemeClr val="tx1"/>
                </a:solidFill>
                <a:latin typeface="Quattrocento Sans" panose="020B0604020202020204" charset="0"/>
                <a:cs typeface="Al Nile"/>
              </a:rPr>
              <a:t>       </a:t>
            </a:r>
            <a:r>
              <a:rPr lang="es-ES" sz="1200" dirty="0" smtClean="0">
                <a:solidFill>
                  <a:schemeClr val="tx1"/>
                </a:solidFill>
                <a:latin typeface="Quattrocento Sans" panose="020B0604020202020204" charset="0"/>
                <a:cs typeface="Al Nile"/>
              </a:rPr>
              <a:t>    3</a:t>
            </a:r>
            <a:r>
              <a:rPr lang="es-ES" sz="1200" dirty="0">
                <a:solidFill>
                  <a:schemeClr val="tx1"/>
                </a:solidFill>
                <a:latin typeface="Quattrocento Sans" panose="020B0604020202020204" charset="0"/>
                <a:cs typeface="Al Nile"/>
              </a:rPr>
              <a:t>. Residencia continuada por más de 10 años antes de </a:t>
            </a:r>
            <a:r>
              <a:rPr lang="es-ES" sz="1200" dirty="0" smtClean="0">
                <a:solidFill>
                  <a:schemeClr val="tx1"/>
                </a:solidFill>
                <a:latin typeface="Quattrocento Sans" panose="020B0604020202020204" charset="0"/>
                <a:cs typeface="Al Nile"/>
              </a:rPr>
              <a:t>emigrar    </a:t>
            </a:r>
          </a:p>
          <a:p>
            <a:pPr lvl="0">
              <a:buClr>
                <a:schemeClr val="tx1"/>
              </a:buClr>
              <a:buFont typeface="Arial" panose="020B0604020202020204" pitchFamily="34" charset="0"/>
              <a:buChar char="•"/>
            </a:pPr>
            <a:r>
              <a:rPr lang="es-ES" sz="1400" b="1" dirty="0" smtClean="0">
                <a:solidFill>
                  <a:schemeClr val="tx1"/>
                </a:solidFill>
                <a:latin typeface="Quattrocento Sans" panose="020B0604020202020204" charset="0"/>
                <a:cs typeface="Al Nile"/>
              </a:rPr>
              <a:t>Titulación universitaria </a:t>
            </a:r>
            <a:r>
              <a:rPr lang="es-ES" sz="1400" dirty="0" smtClean="0">
                <a:solidFill>
                  <a:schemeClr val="tx1"/>
                </a:solidFill>
                <a:latin typeface="Quattrocento Sans" panose="020B0604020202020204" charset="0"/>
                <a:cs typeface="Al Nile"/>
              </a:rPr>
              <a:t>que dé acceso a un máster</a:t>
            </a:r>
          </a:p>
          <a:p>
            <a:pPr lvl="0">
              <a:buClr>
                <a:schemeClr val="tx1"/>
              </a:buClr>
              <a:buFont typeface="Arial" panose="020B0604020202020204" pitchFamily="34" charset="0"/>
              <a:buChar char="•"/>
            </a:pPr>
            <a:r>
              <a:rPr lang="es-ES" sz="1400" b="1" dirty="0">
                <a:solidFill>
                  <a:schemeClr val="tx1"/>
                </a:solidFill>
                <a:latin typeface="Quattrocento Sans" panose="020B0604020202020204" charset="0"/>
                <a:cs typeface="Al Nile"/>
              </a:rPr>
              <a:t>Residencia fuera de España </a:t>
            </a:r>
            <a:r>
              <a:rPr lang="es-ES" sz="1400" dirty="0">
                <a:solidFill>
                  <a:schemeClr val="tx1"/>
                </a:solidFill>
                <a:latin typeface="Quattrocento Sans" panose="020B0604020202020204" charset="0"/>
                <a:cs typeface="Al Nile"/>
              </a:rPr>
              <a:t>al momento de presentarse y en los últimos 24 meses. Estar vinculado a Galicia en el PERE (Solo para personas nacidas fuera de Galicia</a:t>
            </a:r>
            <a:r>
              <a:rPr lang="es-ES" sz="1400" dirty="0" smtClean="0">
                <a:solidFill>
                  <a:schemeClr val="tx1"/>
                </a:solidFill>
                <a:latin typeface="Quattrocento Sans" panose="020B0604020202020204" charset="0"/>
                <a:cs typeface="Al Nile"/>
              </a:rPr>
              <a:t>)</a:t>
            </a:r>
          </a:p>
          <a:p>
            <a:pPr lvl="0">
              <a:buClr>
                <a:schemeClr val="tx1"/>
              </a:buClr>
              <a:buFont typeface="Arial" panose="020B0604020202020204" pitchFamily="34" charset="0"/>
              <a:buChar char="•"/>
            </a:pPr>
            <a:r>
              <a:rPr lang="es-ES" sz="1400" dirty="0" smtClean="0">
                <a:solidFill>
                  <a:schemeClr val="tx1"/>
                </a:solidFill>
                <a:latin typeface="Quattrocento Sans" panose="020B0604020202020204" charset="0"/>
                <a:cs typeface="Al Nile"/>
              </a:rPr>
              <a:t>Para </a:t>
            </a:r>
            <a:r>
              <a:rPr lang="es-ES" sz="1400" dirty="0">
                <a:solidFill>
                  <a:schemeClr val="tx1"/>
                </a:solidFill>
                <a:latin typeface="Quattrocento Sans" panose="020B0604020202020204" charset="0"/>
                <a:cs typeface="Al Nile"/>
              </a:rPr>
              <a:t>ser beneficiario/a, es </a:t>
            </a:r>
            <a:r>
              <a:rPr lang="es-ES" sz="1400" b="1" dirty="0">
                <a:solidFill>
                  <a:schemeClr val="tx1"/>
                </a:solidFill>
                <a:latin typeface="Quattrocento Sans" panose="020B0604020202020204" charset="0"/>
                <a:cs typeface="Al Nile"/>
              </a:rPr>
              <a:t>necesario estar admitido/a y matriculado/a en un máster </a:t>
            </a:r>
            <a:r>
              <a:rPr lang="es-ES" sz="1400" dirty="0">
                <a:solidFill>
                  <a:schemeClr val="tx1"/>
                </a:solidFill>
                <a:latin typeface="Quattrocento Sans" panose="020B0604020202020204" charset="0"/>
                <a:cs typeface="Al Nile"/>
              </a:rPr>
              <a:t>del listado ofertado antes de los primeros días de agosto</a:t>
            </a:r>
            <a:endParaRPr lang="es-ES" sz="1400" dirty="0" smtClean="0">
              <a:solidFill>
                <a:schemeClr val="tx1"/>
              </a:solidFill>
              <a:latin typeface="Quattrocento Sans" panose="020B0604020202020204" charset="0"/>
              <a:cs typeface="Al Nile"/>
            </a:endParaRPr>
          </a:p>
        </p:txBody>
      </p:sp>
      <p:sp>
        <p:nvSpPr>
          <p:cNvPr id="103" name="Google Shape;103;p14"/>
          <p:cNvSpPr txBox="1">
            <a:spLocks noGrp="1"/>
          </p:cNvSpPr>
          <p:nvPr>
            <p:ph type="ctrTitle" idx="4294967295"/>
          </p:nvPr>
        </p:nvSpPr>
        <p:spPr>
          <a:xfrm>
            <a:off x="1743205" y="246359"/>
            <a:ext cx="6800021"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solidFill>
                  <a:schemeClr val="bg1">
                    <a:lumMod val="50000"/>
                  </a:schemeClr>
                </a:solidFill>
              </a:rPr>
              <a:t>6</a:t>
            </a:r>
            <a:r>
              <a:rPr lang="en" sz="3600" dirty="0" smtClean="0">
                <a:solidFill>
                  <a:schemeClr val="bg1">
                    <a:lumMod val="50000"/>
                  </a:schemeClr>
                </a:solidFill>
              </a:rPr>
              <a:t>. Becas Excelencia </a:t>
            </a:r>
            <a:br>
              <a:rPr lang="en" sz="3600" dirty="0" smtClean="0">
                <a:solidFill>
                  <a:schemeClr val="bg1">
                    <a:lumMod val="50000"/>
                  </a:schemeClr>
                </a:solidFill>
              </a:rPr>
            </a:br>
            <a:r>
              <a:rPr lang="en" sz="3600" dirty="0" smtClean="0">
                <a:solidFill>
                  <a:schemeClr val="bg1">
                    <a:lumMod val="50000"/>
                  </a:schemeClr>
                </a:solidFill>
              </a:rPr>
              <a:t>(Xunta de Galicia)</a:t>
            </a:r>
            <a:endParaRPr sz="3600" dirty="0">
              <a:solidFill>
                <a:schemeClr val="bg1">
                  <a:lumMod val="50000"/>
                </a:schemeClr>
              </a:solidFill>
            </a:endParaRPr>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37</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sp>
        <p:nvSpPr>
          <p:cNvPr id="12" name="Google Shape;124;p17"/>
          <p:cNvSpPr txBox="1">
            <a:spLocks/>
          </p:cNvSpPr>
          <p:nvPr/>
        </p:nvSpPr>
        <p:spPr>
          <a:xfrm>
            <a:off x="1743205" y="1517993"/>
            <a:ext cx="3878400"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b="1" dirty="0" smtClean="0">
                <a:highlight>
                  <a:schemeClr val="accent1"/>
                </a:highlight>
              </a:rPr>
              <a:t>Requisitos</a:t>
            </a:r>
            <a:endParaRPr lang="es-ES" sz="2000" b="1"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025" y="281507"/>
            <a:ext cx="817060" cy="849231"/>
          </a:xfrm>
          <a:prstGeom prst="flowChartConnector">
            <a:avLst/>
          </a:prstGeom>
        </p:spPr>
      </p:pic>
    </p:spTree>
    <p:extLst>
      <p:ext uri="{BB962C8B-B14F-4D97-AF65-F5344CB8AC3E}">
        <p14:creationId xmlns:p14="http://schemas.microsoft.com/office/powerpoint/2010/main" val="41574195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subTitle" idx="4294967295"/>
          </p:nvPr>
        </p:nvSpPr>
        <p:spPr>
          <a:xfrm>
            <a:off x="626475" y="1759912"/>
            <a:ext cx="8304165" cy="784800"/>
          </a:xfrm>
          <a:prstGeom prst="rect">
            <a:avLst/>
          </a:prstGeom>
        </p:spPr>
        <p:txBody>
          <a:bodyPr spcFirstLastPara="1" wrap="square" lIns="91425" tIns="91425" rIns="91425" bIns="91425" anchor="t" anchorCtr="0">
            <a:noAutofit/>
          </a:bodyPr>
          <a:lstStyle/>
          <a:p>
            <a:pPr lvl="0">
              <a:buClr>
                <a:schemeClr val="tx1"/>
              </a:buClr>
              <a:buFont typeface="Arial" panose="020B0604020202020204" pitchFamily="34" charset="0"/>
              <a:buChar char="•"/>
            </a:pPr>
            <a:r>
              <a:rPr lang="es-ES" sz="1200" b="1" dirty="0" smtClean="0"/>
              <a:t>Certificado </a:t>
            </a:r>
            <a:r>
              <a:rPr lang="es-ES" sz="1200" b="1" dirty="0"/>
              <a:t>de nacimiento, DNI o pasaporte español </a:t>
            </a:r>
            <a:endParaRPr lang="es-ES" sz="1200" b="1" dirty="0" smtClean="0"/>
          </a:p>
          <a:p>
            <a:pPr lvl="0">
              <a:buClr>
                <a:schemeClr val="tx1"/>
              </a:buClr>
              <a:buFont typeface="Arial" panose="020B0604020202020204" pitchFamily="34" charset="0"/>
              <a:buChar char="•"/>
            </a:pPr>
            <a:r>
              <a:rPr lang="es-ES" sz="1200" b="1" dirty="0" smtClean="0"/>
              <a:t>Certificado </a:t>
            </a:r>
            <a:r>
              <a:rPr lang="es-ES" sz="1200" b="1" dirty="0"/>
              <a:t>de nacimiento de todos los familiares en línea ascendente </a:t>
            </a:r>
            <a:r>
              <a:rPr lang="es-ES" sz="1200" b="1" dirty="0" smtClean="0"/>
              <a:t>hasta </a:t>
            </a:r>
            <a:r>
              <a:rPr lang="es-ES" sz="1200" b="1" dirty="0"/>
              <a:t>llegar a la persona nacida en Galicia. </a:t>
            </a:r>
            <a:endParaRPr lang="es-ES" sz="1200" b="1" dirty="0" smtClean="0"/>
          </a:p>
          <a:p>
            <a:pPr lvl="0">
              <a:buClr>
                <a:schemeClr val="tx1"/>
              </a:buClr>
              <a:buFont typeface="Arial" panose="020B0604020202020204" pitchFamily="34" charset="0"/>
              <a:buChar char="•"/>
            </a:pPr>
            <a:r>
              <a:rPr lang="es-ES" sz="1200" b="1" dirty="0" smtClean="0"/>
              <a:t>Documentación </a:t>
            </a:r>
            <a:r>
              <a:rPr lang="es-ES" sz="1200" b="1" dirty="0"/>
              <a:t>acreditativa de residencia en Galicia durante 10 años continuados </a:t>
            </a:r>
            <a:endParaRPr lang="es-ES" sz="1200" b="1" dirty="0" smtClean="0"/>
          </a:p>
          <a:p>
            <a:pPr lvl="0">
              <a:buClr>
                <a:schemeClr val="tx1"/>
              </a:buClr>
              <a:buFont typeface="Arial" panose="020B0604020202020204" pitchFamily="34" charset="0"/>
              <a:buChar char="•"/>
            </a:pPr>
            <a:r>
              <a:rPr lang="es-ES" sz="1200" b="1" dirty="0" smtClean="0"/>
              <a:t>Título </a:t>
            </a:r>
            <a:r>
              <a:rPr lang="es-ES" sz="1200" b="1" dirty="0"/>
              <a:t>universitario/diploma o certificado de título en trámite. </a:t>
            </a:r>
          </a:p>
          <a:p>
            <a:pPr lvl="0">
              <a:buClr>
                <a:schemeClr val="tx1"/>
              </a:buClr>
              <a:buFont typeface="Arial" panose="020B0604020202020204" pitchFamily="34" charset="0"/>
              <a:buChar char="•"/>
            </a:pPr>
            <a:r>
              <a:rPr lang="es-ES" sz="1200" b="1" dirty="0" smtClean="0"/>
              <a:t>Certificado </a:t>
            </a:r>
            <a:r>
              <a:rPr lang="es-ES" sz="1200" b="1" dirty="0"/>
              <a:t>del expediente académico con todas las materias cursadas y las calificaciones obtenidas. </a:t>
            </a:r>
          </a:p>
          <a:p>
            <a:pPr lvl="0">
              <a:buClr>
                <a:schemeClr val="tx1"/>
              </a:buClr>
              <a:buFont typeface="Arial" panose="020B0604020202020204" pitchFamily="34" charset="0"/>
              <a:buChar char="•"/>
            </a:pPr>
            <a:r>
              <a:rPr lang="es-ES" sz="1200" b="1" dirty="0" smtClean="0"/>
              <a:t>Escala </a:t>
            </a:r>
            <a:r>
              <a:rPr lang="es-ES" sz="1200" b="1" dirty="0"/>
              <a:t>de evaluación/calificación y nota mínima (para títulos obtenidos fuera de España). </a:t>
            </a:r>
          </a:p>
          <a:p>
            <a:pPr lvl="0">
              <a:buClr>
                <a:schemeClr val="tx1"/>
              </a:buClr>
              <a:buFont typeface="Arial" panose="020B0604020202020204" pitchFamily="34" charset="0"/>
              <a:buChar char="•"/>
            </a:pPr>
            <a:r>
              <a:rPr lang="es-ES" sz="1200" b="1" dirty="0" smtClean="0"/>
              <a:t>Declaración </a:t>
            </a:r>
            <a:r>
              <a:rPr lang="es-ES" sz="1200" b="1" dirty="0"/>
              <a:t>de Equivalencia de Nota Media (para títulos obtenidos fuera de España). </a:t>
            </a:r>
            <a:endParaRPr lang="es-ES" sz="1200" b="1" dirty="0" smtClean="0"/>
          </a:p>
          <a:p>
            <a:pPr lvl="0">
              <a:buClr>
                <a:schemeClr val="tx1"/>
              </a:buClr>
              <a:buFont typeface="Arial" panose="020B0604020202020204" pitchFamily="34" charset="0"/>
              <a:buChar char="•"/>
            </a:pPr>
            <a:r>
              <a:rPr lang="es-ES" sz="1200" b="1" dirty="0" smtClean="0"/>
              <a:t>Certificado </a:t>
            </a:r>
            <a:r>
              <a:rPr lang="es-ES" sz="1200" b="1" dirty="0"/>
              <a:t>de inscripción de matrícula en el Registro de Matrícula Consular, certificado de residencia histórico emitido en país de origen, recibos de sueldo o nóminas, historia laboral. </a:t>
            </a:r>
            <a:endParaRPr lang="es-ES" sz="1200" b="1" dirty="0" smtClean="0"/>
          </a:p>
          <a:p>
            <a:pPr lvl="0">
              <a:buClr>
                <a:schemeClr val="tx1"/>
              </a:buClr>
              <a:buFont typeface="Arial" panose="020B0604020202020204" pitchFamily="34" charset="0"/>
              <a:buChar char="•"/>
            </a:pPr>
            <a:r>
              <a:rPr lang="es-ES" sz="1200" b="1" dirty="0" smtClean="0"/>
              <a:t>Certificado </a:t>
            </a:r>
            <a:r>
              <a:rPr lang="es-ES" sz="1200" b="1" dirty="0"/>
              <a:t>de inscripción en el PERE (Padrón de Españoles Residentes en el Extranjero emitido por el INE) de la provincia gallega que corresponda, con fecha de 2024. </a:t>
            </a:r>
            <a:endParaRPr lang="es-ES" sz="1200" b="1" dirty="0" smtClean="0"/>
          </a:p>
          <a:p>
            <a:pPr lvl="0">
              <a:buClr>
                <a:schemeClr val="tx1"/>
              </a:buClr>
              <a:buFont typeface="Arial" panose="020B0604020202020204" pitchFamily="34" charset="0"/>
              <a:buChar char="•"/>
            </a:pPr>
            <a:r>
              <a:rPr lang="es-ES" sz="1200" b="1" dirty="0" smtClean="0"/>
              <a:t>Formalizar </a:t>
            </a:r>
            <a:r>
              <a:rPr lang="es-ES" sz="1200" b="1" dirty="0"/>
              <a:t>la matrícula en el plazo establecido. Aportar el justificante de matrícula a través de la plataforma </a:t>
            </a:r>
            <a:r>
              <a:rPr lang="es-ES" sz="1200" b="1" dirty="0" err="1"/>
              <a:t>Beme</a:t>
            </a:r>
            <a:r>
              <a:rPr lang="es-ES" sz="1200" b="1" dirty="0"/>
              <a:t>. La matrícula se pagará después de recibir el importe de la beca.</a:t>
            </a:r>
            <a:endParaRPr lang="es-ES" sz="1200" b="1" dirty="0" smtClean="0">
              <a:latin typeface="Al Nile" pitchFamily="2" charset="-78"/>
              <a:cs typeface="Al Nile" pitchFamily="2" charset="-78"/>
            </a:endParaRPr>
          </a:p>
        </p:txBody>
      </p:sp>
      <p:sp>
        <p:nvSpPr>
          <p:cNvPr id="103" name="Google Shape;103;p14"/>
          <p:cNvSpPr txBox="1">
            <a:spLocks noGrp="1"/>
          </p:cNvSpPr>
          <p:nvPr>
            <p:ph type="ctrTitle" idx="4294967295"/>
          </p:nvPr>
        </p:nvSpPr>
        <p:spPr>
          <a:xfrm>
            <a:off x="1743205" y="246359"/>
            <a:ext cx="6800021"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solidFill>
                  <a:schemeClr val="bg1">
                    <a:lumMod val="50000"/>
                  </a:schemeClr>
                </a:solidFill>
              </a:rPr>
              <a:t>6</a:t>
            </a:r>
            <a:r>
              <a:rPr lang="en" sz="3600" dirty="0" smtClean="0">
                <a:solidFill>
                  <a:schemeClr val="bg1">
                    <a:lumMod val="50000"/>
                  </a:schemeClr>
                </a:solidFill>
              </a:rPr>
              <a:t>. Becas Excelencia </a:t>
            </a:r>
            <a:br>
              <a:rPr lang="en" sz="3600" dirty="0" smtClean="0">
                <a:solidFill>
                  <a:schemeClr val="bg1">
                    <a:lumMod val="50000"/>
                  </a:schemeClr>
                </a:solidFill>
              </a:rPr>
            </a:br>
            <a:r>
              <a:rPr lang="en" sz="3600" dirty="0" smtClean="0">
                <a:solidFill>
                  <a:schemeClr val="bg1">
                    <a:lumMod val="50000"/>
                  </a:schemeClr>
                </a:solidFill>
              </a:rPr>
              <a:t>(Xunta de Galicia)</a:t>
            </a:r>
            <a:endParaRPr sz="3600" dirty="0">
              <a:solidFill>
                <a:schemeClr val="bg1">
                  <a:lumMod val="50000"/>
                </a:schemeClr>
              </a:solidFill>
            </a:endParaRPr>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38</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sp>
        <p:nvSpPr>
          <p:cNvPr id="12" name="Google Shape;124;p17"/>
          <p:cNvSpPr txBox="1">
            <a:spLocks/>
          </p:cNvSpPr>
          <p:nvPr/>
        </p:nvSpPr>
        <p:spPr>
          <a:xfrm>
            <a:off x="1080725" y="1384912"/>
            <a:ext cx="3878400"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b="1" dirty="0">
                <a:highlight>
                  <a:schemeClr val="accent1"/>
                </a:highlight>
              </a:rPr>
              <a:t>D</a:t>
            </a:r>
            <a:r>
              <a:rPr lang="es-ES" sz="2000" b="1" dirty="0" smtClean="0">
                <a:highlight>
                  <a:schemeClr val="accent1"/>
                </a:highlight>
              </a:rPr>
              <a:t>ocumentación</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025" y="281507"/>
            <a:ext cx="817060" cy="849231"/>
          </a:xfrm>
          <a:prstGeom prst="flowChartConnector">
            <a:avLst/>
          </a:prstGeom>
        </p:spPr>
      </p:pic>
    </p:spTree>
    <p:extLst>
      <p:ext uri="{BB962C8B-B14F-4D97-AF65-F5344CB8AC3E}">
        <p14:creationId xmlns:p14="http://schemas.microsoft.com/office/powerpoint/2010/main" val="27763298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pic>
        <p:nvPicPr>
          <p:cNvPr id="14" name="Image 2">
            <a:extLst>
              <a:ext uri="{FF2B5EF4-FFF2-40B4-BE49-F238E27FC236}">
                <a16:creationId xmlns:a16="http://schemas.microsoft.com/office/drawing/2014/main" id="{18848217-3271-1C43-9C14-47FAF4DA060D}"/>
              </a:ext>
            </a:extLst>
          </p:cNvPr>
          <p:cNvPicPr>
            <a:picLocks noChangeAspect="1"/>
          </p:cNvPicPr>
          <p:nvPr/>
        </p:nvPicPr>
        <p:blipFill>
          <a:blip r:embed="rId3"/>
          <a:stretch>
            <a:fillRect/>
          </a:stretch>
        </p:blipFill>
        <p:spPr>
          <a:xfrm>
            <a:off x="2366343" y="1029457"/>
            <a:ext cx="2001633" cy="773492"/>
          </a:xfrm>
          <a:prstGeom prst="rect">
            <a:avLst/>
          </a:prstGeom>
        </p:spPr>
      </p:pic>
      <p:cxnSp>
        <p:nvCxnSpPr>
          <p:cNvPr id="323" name="Google Shape;323;p30"/>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324" name="Google Shape;324;p30"/>
          <p:cNvSpPr txBox="1">
            <a:spLocks noGrp="1"/>
          </p:cNvSpPr>
          <p:nvPr>
            <p:ph type="ctrTitle" idx="4294967295"/>
          </p:nvPr>
        </p:nvSpPr>
        <p:spPr>
          <a:xfrm>
            <a:off x="1205100" y="1801205"/>
            <a:ext cx="7578671" cy="127717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 sz="6000" dirty="0"/>
              <a:t>Ruegos y Preguntas</a:t>
            </a:r>
            <a:endParaRPr sz="6000" dirty="0"/>
          </a:p>
        </p:txBody>
      </p:sp>
      <p:cxnSp>
        <p:nvCxnSpPr>
          <p:cNvPr id="325" name="Google Shape;325;p30"/>
          <p:cNvCxnSpPr>
            <a:cxnSpLocks/>
          </p:cNvCxnSpPr>
          <p:nvPr/>
        </p:nvCxnSpPr>
        <p:spPr>
          <a:xfrm>
            <a:off x="6106515" y="1416203"/>
            <a:ext cx="3945094" cy="12547"/>
          </a:xfrm>
          <a:prstGeom prst="straightConnector1">
            <a:avLst/>
          </a:prstGeom>
          <a:noFill/>
          <a:ln w="9525" cap="flat" cmpd="sng">
            <a:solidFill>
              <a:srgbClr val="CCCCCC"/>
            </a:solidFill>
            <a:prstDash val="solid"/>
            <a:round/>
            <a:headEnd type="none" w="med" len="med"/>
            <a:tailEnd type="none" w="med" len="med"/>
          </a:ln>
        </p:spPr>
      </p:cxnSp>
      <p:sp>
        <p:nvSpPr>
          <p:cNvPr id="330" name="Google Shape;330;p3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39</a:t>
            </a:fld>
            <a:endParaRPr/>
          </a:p>
        </p:txBody>
      </p:sp>
      <p:sp>
        <p:nvSpPr>
          <p:cNvPr id="8" name="Google Shape;94;p13">
            <a:extLst>
              <a:ext uri="{FF2B5EF4-FFF2-40B4-BE49-F238E27FC236}">
                <a16:creationId xmlns:a16="http://schemas.microsoft.com/office/drawing/2014/main" id="{95DE69BC-71EE-674E-A8B5-2D8A6CA15253}"/>
              </a:ext>
            </a:extLst>
          </p:cNvPr>
          <p:cNvSpPr txBox="1"/>
          <p:nvPr/>
        </p:nvSpPr>
        <p:spPr>
          <a:xfrm>
            <a:off x="6450" y="4091554"/>
            <a:ext cx="9137550" cy="1051946"/>
          </a:xfrm>
          <a:prstGeom prst="rect">
            <a:avLst/>
          </a:prstGeom>
          <a:solidFill>
            <a:srgbClr val="FFC000"/>
          </a:solidFill>
          <a:ln>
            <a:solidFill>
              <a:schemeClr val="accent1"/>
            </a:solidFill>
          </a:ln>
        </p:spPr>
        <p:txBody>
          <a:bodyPr spcFirstLastPara="1" wrap="square" lIns="91425" tIns="91425" rIns="91425" bIns="91425" anchor="t" anchorCtr="0">
            <a:noAutofit/>
          </a:bodyPr>
          <a:lstStyle/>
          <a:p>
            <a:pPr marL="0" lvl="0" indent="0" algn="l" rtl="0">
              <a:spcBef>
                <a:spcPts val="1000"/>
              </a:spcBef>
              <a:spcAft>
                <a:spcPts val="0"/>
              </a:spcAft>
              <a:buNone/>
            </a:pPr>
            <a:endParaRPr sz="1100" i="1" dirty="0">
              <a:latin typeface="Lora"/>
              <a:ea typeface="Lora"/>
              <a:cs typeface="Lora"/>
              <a:sym typeface="Lora"/>
            </a:endParaRPr>
          </a:p>
          <a:p>
            <a:pPr marL="0" lvl="0" indent="0" algn="l" rtl="0">
              <a:spcBef>
                <a:spcPts val="1000"/>
              </a:spcBef>
              <a:spcAft>
                <a:spcPts val="1000"/>
              </a:spcAft>
              <a:buNone/>
            </a:pPr>
            <a:endParaRPr sz="1100" i="1" dirty="0">
              <a:latin typeface="Lora"/>
              <a:ea typeface="Lora"/>
              <a:cs typeface="Lora"/>
              <a:sym typeface="Lora"/>
            </a:endParaRPr>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9310" y="4091553"/>
            <a:ext cx="5614590" cy="1072783"/>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2083" y="1125664"/>
            <a:ext cx="581077" cy="581077"/>
          </a:xfrm>
          <a:prstGeom prst="rect">
            <a:avLst/>
          </a:prstGeom>
        </p:spPr>
      </p:pic>
      <p:pic>
        <p:nvPicPr>
          <p:cNvPr id="13" name="Imagen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4100" y="1153956"/>
            <a:ext cx="534812" cy="555869"/>
          </a:xfrm>
          <a:prstGeom prst="flowChartConnector">
            <a:avLst/>
          </a:prstGeom>
        </p:spPr>
      </p:pic>
      <p:pic>
        <p:nvPicPr>
          <p:cNvPr id="15" name="Imagen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0151" y="1153956"/>
            <a:ext cx="552785" cy="552785"/>
          </a:xfrm>
          <a:prstGeom prst="ellipse">
            <a:avLst/>
          </a:prstGeom>
          <a:ln>
            <a:solidFill>
              <a:srgbClr val="FF0000"/>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8" name="Image 7">
            <a:extLst>
              <a:ext uri="{FF2B5EF4-FFF2-40B4-BE49-F238E27FC236}">
                <a16:creationId xmlns:a16="http://schemas.microsoft.com/office/drawing/2014/main" id="{396970EF-CBDA-C845-863F-C606FB1F94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64009" y="-157121"/>
            <a:ext cx="4105072" cy="1906380"/>
          </a:xfrm>
          <a:prstGeom prst="rect">
            <a:avLst/>
          </a:prstGeom>
        </p:spPr>
      </p:pic>
      <p:sp>
        <p:nvSpPr>
          <p:cNvPr id="103" name="Google Shape;103;p14"/>
          <p:cNvSpPr txBox="1">
            <a:spLocks noGrp="1"/>
          </p:cNvSpPr>
          <p:nvPr>
            <p:ph type="ctrTitle" idx="4294967295"/>
          </p:nvPr>
        </p:nvSpPr>
        <p:spPr>
          <a:xfrm>
            <a:off x="1743206" y="246359"/>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0" dirty="0" smtClean="0">
                <a:solidFill>
                  <a:schemeClr val="bg1">
                    <a:lumMod val="65000"/>
                  </a:schemeClr>
                </a:solidFill>
              </a:rPr>
              <a:t>1. Fundación </a:t>
            </a:r>
            <a:r>
              <a:rPr lang="en" sz="3600" b="0" dirty="0">
                <a:solidFill>
                  <a:schemeClr val="bg1">
                    <a:lumMod val="65000"/>
                  </a:schemeClr>
                </a:solidFill>
              </a:rPr>
              <a:t>Carolina</a:t>
            </a:r>
            <a:endParaRPr sz="3600" b="0" dirty="0">
              <a:solidFill>
                <a:schemeClr val="bg1">
                  <a:lumMod val="65000"/>
                </a:schemeClr>
              </a:solidFill>
            </a:endParaRPr>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sp>
        <p:nvSpPr>
          <p:cNvPr id="12" name="Google Shape;124;p17"/>
          <p:cNvSpPr txBox="1">
            <a:spLocks/>
          </p:cNvSpPr>
          <p:nvPr/>
        </p:nvSpPr>
        <p:spPr>
          <a:xfrm>
            <a:off x="1675085" y="1345779"/>
            <a:ext cx="3878400"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b="1" dirty="0" smtClean="0">
                <a:highlight>
                  <a:schemeClr val="accent1"/>
                </a:highlight>
              </a:rPr>
              <a:t>Características</a:t>
            </a:r>
            <a:endParaRPr lang="es-ES" sz="2000" b="1" dirty="0"/>
          </a:p>
        </p:txBody>
      </p:sp>
      <p:sp>
        <p:nvSpPr>
          <p:cNvPr id="10" name="Google Shape;125;p17"/>
          <p:cNvSpPr txBox="1">
            <a:spLocks/>
          </p:cNvSpPr>
          <p:nvPr/>
        </p:nvSpPr>
        <p:spPr>
          <a:xfrm>
            <a:off x="1198066" y="1945161"/>
            <a:ext cx="6809700" cy="3112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Clr>
                <a:schemeClr val="tx1"/>
              </a:buClr>
              <a:buFont typeface="Arial" panose="020B0604020202020204" pitchFamily="34" charset="0"/>
              <a:buChar char="•"/>
            </a:pPr>
            <a:r>
              <a:rPr lang="es-ES" sz="1800" dirty="0" smtClean="0">
                <a:latin typeface="Al Nile" pitchFamily="2" charset="-78"/>
                <a:cs typeface="Al Nile" pitchFamily="2" charset="-78"/>
              </a:rPr>
              <a:t>Dirigida a </a:t>
            </a:r>
            <a:r>
              <a:rPr lang="es-ES" sz="1800" b="1" u="sng" dirty="0" smtClean="0">
                <a:latin typeface="Al Nile" pitchFamily="2" charset="-78"/>
                <a:cs typeface="Al Nile" pitchFamily="2" charset="-78"/>
              </a:rPr>
              <a:t>estudiantes de todos los países de Iberoamérica </a:t>
            </a:r>
            <a:r>
              <a:rPr lang="es-ES" sz="1800" dirty="0" smtClean="0">
                <a:latin typeface="Al Nile" pitchFamily="2" charset="-78"/>
                <a:cs typeface="Al Nile" pitchFamily="2" charset="-78"/>
              </a:rPr>
              <a:t>para que completen su formación en universidades y centros de estudios españoles.</a:t>
            </a:r>
          </a:p>
          <a:p>
            <a:pPr marL="342900" indent="-342900">
              <a:buClr>
                <a:schemeClr val="tx1"/>
              </a:buClr>
              <a:buFont typeface="Arial" panose="020B0604020202020204" pitchFamily="34" charset="0"/>
              <a:buChar char="•"/>
            </a:pPr>
            <a:r>
              <a:rPr lang="es-ES" sz="1800" dirty="0" smtClean="0">
                <a:latin typeface="Al Nile" pitchFamily="2" charset="-78"/>
                <a:cs typeface="Al Nile" pitchFamily="2" charset="-78"/>
              </a:rPr>
              <a:t>Universitarios titulados o profesionales.</a:t>
            </a:r>
          </a:p>
          <a:p>
            <a:pPr marL="342900" indent="-342900">
              <a:buClr>
                <a:schemeClr val="tx1"/>
              </a:buClr>
              <a:buFont typeface="Arial" panose="020B0604020202020204" pitchFamily="34" charset="0"/>
              <a:buChar char="•"/>
            </a:pPr>
            <a:r>
              <a:rPr lang="es-ES" sz="1800" u="sng" dirty="0" smtClean="0">
                <a:latin typeface="Al Nile" pitchFamily="2" charset="-78"/>
                <a:cs typeface="Al Nile" pitchFamily="2" charset="-78"/>
              </a:rPr>
              <a:t>Finalidad: </a:t>
            </a:r>
            <a:r>
              <a:rPr lang="es-ES" sz="1800" dirty="0" smtClean="0">
                <a:latin typeface="Al Nile" pitchFamily="2" charset="-78"/>
                <a:cs typeface="Al Nile" pitchFamily="2" charset="-78"/>
              </a:rPr>
              <a:t>formar especialistas que logren un impacto positivo en sus respectivas comunidades.</a:t>
            </a:r>
          </a:p>
          <a:p>
            <a:pPr marL="342900" indent="-342900">
              <a:buClr>
                <a:schemeClr val="tx1"/>
              </a:buClr>
              <a:buFont typeface="Arial" panose="020B0604020202020204" pitchFamily="34" charset="0"/>
              <a:buChar char="•"/>
            </a:pPr>
            <a:r>
              <a:rPr lang="es-ES" sz="1800" u="sng" dirty="0" smtClean="0">
                <a:latin typeface="Al Nile" pitchFamily="2" charset="-78"/>
                <a:cs typeface="Al Nile" pitchFamily="2" charset="-78"/>
              </a:rPr>
              <a:t>Plazo: </a:t>
            </a:r>
            <a:r>
              <a:rPr lang="es-ES" sz="1800" dirty="0" smtClean="0">
                <a:latin typeface="Al Nile" pitchFamily="2" charset="-78"/>
                <a:cs typeface="Al Nile" pitchFamily="2" charset="-78"/>
              </a:rPr>
              <a:t>enero hasta marzo.</a:t>
            </a:r>
          </a:p>
          <a:p>
            <a:pPr marL="342900" indent="-342900">
              <a:buClr>
                <a:schemeClr val="tx1"/>
              </a:buClr>
              <a:buFont typeface="Arial" panose="020B0604020202020204" pitchFamily="34" charset="0"/>
              <a:buChar char="•"/>
            </a:pPr>
            <a:r>
              <a:rPr lang="es-ES" sz="1800" u="sng" dirty="0" smtClean="0">
                <a:latin typeface="Al Nile" pitchFamily="2" charset="-78"/>
                <a:cs typeface="Al Nile" pitchFamily="2" charset="-78"/>
              </a:rPr>
              <a:t>Solicitud Online</a:t>
            </a:r>
            <a:endParaRPr lang="es-ES" sz="1800" dirty="0" smtClean="0">
              <a:latin typeface="Al Nile" pitchFamily="2" charset="-78"/>
              <a:cs typeface="Al Nile" pitchFamily="2" charset="-78"/>
            </a:endParaRPr>
          </a:p>
          <a:p>
            <a:endParaRPr lang="es-ES" sz="1200" dirty="0" smtClean="0"/>
          </a:p>
          <a:p>
            <a:pPr>
              <a:spcBef>
                <a:spcPts val="600"/>
              </a:spcBef>
              <a:buClr>
                <a:schemeClr val="dk1"/>
              </a:buClr>
              <a:buSzPts val="1100"/>
            </a:pPr>
            <a:endParaRPr lang="es-ES" sz="1200" dirty="0" smtClean="0"/>
          </a:p>
          <a:p>
            <a:pPr>
              <a:spcBef>
                <a:spcPts val="600"/>
              </a:spcBef>
            </a:pPr>
            <a:endParaRPr lang="es-ES" sz="1200" dirty="0"/>
          </a:p>
        </p:txBody>
      </p:sp>
    </p:spTree>
    <p:extLst>
      <p:ext uri="{BB962C8B-B14F-4D97-AF65-F5344CB8AC3E}">
        <p14:creationId xmlns:p14="http://schemas.microsoft.com/office/powerpoint/2010/main" val="16232082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cxnSp>
        <p:nvCxnSpPr>
          <p:cNvPr id="323" name="Google Shape;323;p30"/>
          <p:cNvCxnSpPr>
            <a:endCxn id="324" idx="1"/>
          </p:cNvCxnSpPr>
          <p:nvPr/>
        </p:nvCxnSpPr>
        <p:spPr>
          <a:xfrm>
            <a:off x="6450" y="1428750"/>
            <a:ext cx="2309318" cy="0"/>
          </a:xfrm>
          <a:prstGeom prst="straightConnector1">
            <a:avLst/>
          </a:prstGeom>
          <a:noFill/>
          <a:ln w="9525" cap="flat" cmpd="sng">
            <a:solidFill>
              <a:srgbClr val="CCCCCC"/>
            </a:solidFill>
            <a:prstDash val="solid"/>
            <a:round/>
            <a:headEnd type="none" w="med" len="med"/>
            <a:tailEnd type="none" w="med" len="med"/>
          </a:ln>
        </p:spPr>
      </p:cxnSp>
      <p:sp>
        <p:nvSpPr>
          <p:cNvPr id="324" name="Google Shape;324;p30"/>
          <p:cNvSpPr txBox="1">
            <a:spLocks noGrp="1"/>
          </p:cNvSpPr>
          <p:nvPr>
            <p:ph type="ctrTitle" idx="4294967295"/>
          </p:nvPr>
        </p:nvSpPr>
        <p:spPr>
          <a:xfrm>
            <a:off x="2315768" y="848850"/>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t>¡Gracias!</a:t>
            </a:r>
            <a:endParaRPr sz="6000" dirty="0"/>
          </a:p>
        </p:txBody>
      </p:sp>
      <p:cxnSp>
        <p:nvCxnSpPr>
          <p:cNvPr id="325" name="Google Shape;325;p30"/>
          <p:cNvCxnSpPr/>
          <p:nvPr/>
        </p:nvCxnSpPr>
        <p:spPr>
          <a:xfrm>
            <a:off x="5709424" y="1417755"/>
            <a:ext cx="3434476" cy="10995"/>
          </a:xfrm>
          <a:prstGeom prst="straightConnector1">
            <a:avLst/>
          </a:prstGeom>
          <a:noFill/>
          <a:ln w="9525" cap="flat" cmpd="sng">
            <a:solidFill>
              <a:srgbClr val="CCCCCC"/>
            </a:solidFill>
            <a:prstDash val="solid"/>
            <a:round/>
            <a:headEnd type="none" w="med" len="med"/>
            <a:tailEnd type="none" w="med" len="med"/>
          </a:ln>
        </p:spPr>
      </p:cxnSp>
      <p:sp>
        <p:nvSpPr>
          <p:cNvPr id="330" name="Google Shape;330;p3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40</a:t>
            </a:fld>
            <a:endParaRPr/>
          </a:p>
        </p:txBody>
      </p:sp>
      <p:sp>
        <p:nvSpPr>
          <p:cNvPr id="12" name="Google Shape;94;p13">
            <a:extLst>
              <a:ext uri="{FF2B5EF4-FFF2-40B4-BE49-F238E27FC236}">
                <a16:creationId xmlns:a16="http://schemas.microsoft.com/office/drawing/2014/main" id="{77BADB32-9CA1-524C-A192-168A48A157CC}"/>
              </a:ext>
            </a:extLst>
          </p:cNvPr>
          <p:cNvSpPr txBox="1"/>
          <p:nvPr/>
        </p:nvSpPr>
        <p:spPr>
          <a:xfrm>
            <a:off x="6450" y="4091554"/>
            <a:ext cx="9137550" cy="1051946"/>
          </a:xfrm>
          <a:prstGeom prst="rect">
            <a:avLst/>
          </a:prstGeom>
          <a:solidFill>
            <a:srgbClr val="FFC000"/>
          </a:solidFill>
          <a:ln>
            <a:solidFill>
              <a:schemeClr val="accent1"/>
            </a:solidFill>
          </a:ln>
        </p:spPr>
        <p:txBody>
          <a:bodyPr spcFirstLastPara="1" wrap="square" lIns="91425" tIns="91425" rIns="91425" bIns="91425" anchor="t" anchorCtr="0">
            <a:noAutofit/>
          </a:bodyPr>
          <a:lstStyle/>
          <a:p>
            <a:pPr marL="0" lvl="0" indent="0" algn="l" rtl="0">
              <a:spcBef>
                <a:spcPts val="1000"/>
              </a:spcBef>
              <a:spcAft>
                <a:spcPts val="0"/>
              </a:spcAft>
              <a:buNone/>
            </a:pPr>
            <a:endParaRPr sz="1100" i="1" dirty="0">
              <a:latin typeface="Lora"/>
              <a:ea typeface="Lora"/>
              <a:cs typeface="Lora"/>
              <a:sym typeface="Lora"/>
            </a:endParaRPr>
          </a:p>
          <a:p>
            <a:pPr marL="0" lvl="0" indent="0" algn="l" rtl="0">
              <a:spcBef>
                <a:spcPts val="1000"/>
              </a:spcBef>
              <a:spcAft>
                <a:spcPts val="1000"/>
              </a:spcAft>
              <a:buNone/>
            </a:pPr>
            <a:endParaRPr sz="1100" i="1" dirty="0">
              <a:latin typeface="Lora"/>
              <a:ea typeface="Lora"/>
              <a:cs typeface="Lora"/>
              <a:sym typeface="Lora"/>
            </a:endParaRP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281" y="4091554"/>
            <a:ext cx="5618719" cy="1073572"/>
          </a:xfrm>
          <a:prstGeom prst="rect">
            <a:avLst/>
          </a:prstGeom>
        </p:spPr>
      </p:pic>
      <p:cxnSp>
        <p:nvCxnSpPr>
          <p:cNvPr id="4" name="Conector recto 3"/>
          <p:cNvCxnSpPr/>
          <p:nvPr/>
        </p:nvCxnSpPr>
        <p:spPr>
          <a:xfrm>
            <a:off x="2453640" y="2171700"/>
            <a:ext cx="5029208" cy="1524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99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8" name="Image 7">
            <a:extLst>
              <a:ext uri="{FF2B5EF4-FFF2-40B4-BE49-F238E27FC236}">
                <a16:creationId xmlns:a16="http://schemas.microsoft.com/office/drawing/2014/main" id="{396970EF-CBDA-C845-863F-C606FB1F94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64009" y="-157121"/>
            <a:ext cx="4105072" cy="1906380"/>
          </a:xfrm>
          <a:prstGeom prst="rect">
            <a:avLst/>
          </a:prstGeom>
        </p:spPr>
      </p:pic>
      <p:sp>
        <p:nvSpPr>
          <p:cNvPr id="103" name="Google Shape;103;p14"/>
          <p:cNvSpPr txBox="1">
            <a:spLocks noGrp="1"/>
          </p:cNvSpPr>
          <p:nvPr>
            <p:ph type="ctrTitle" idx="4294967295"/>
          </p:nvPr>
        </p:nvSpPr>
        <p:spPr>
          <a:xfrm>
            <a:off x="1743206" y="246359"/>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0" dirty="0" smtClean="0">
                <a:solidFill>
                  <a:schemeClr val="bg1">
                    <a:lumMod val="65000"/>
                  </a:schemeClr>
                </a:solidFill>
              </a:rPr>
              <a:t>1. Fundación </a:t>
            </a:r>
            <a:r>
              <a:rPr lang="en" sz="3600" b="0" dirty="0">
                <a:solidFill>
                  <a:schemeClr val="bg1">
                    <a:lumMod val="65000"/>
                  </a:schemeClr>
                </a:solidFill>
              </a:rPr>
              <a:t>Carolina</a:t>
            </a:r>
            <a:endParaRPr sz="3600" b="0" dirty="0">
              <a:solidFill>
                <a:schemeClr val="bg1">
                  <a:lumMod val="65000"/>
                </a:schemeClr>
              </a:solidFill>
            </a:endParaRPr>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sp>
        <p:nvSpPr>
          <p:cNvPr id="12" name="Google Shape;124;p17"/>
          <p:cNvSpPr txBox="1">
            <a:spLocks/>
          </p:cNvSpPr>
          <p:nvPr/>
        </p:nvSpPr>
        <p:spPr>
          <a:xfrm>
            <a:off x="1675085" y="1345779"/>
            <a:ext cx="3878400"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b="1" dirty="0" smtClean="0">
                <a:highlight>
                  <a:schemeClr val="accent1"/>
                </a:highlight>
              </a:rPr>
              <a:t>Beneficios</a:t>
            </a:r>
            <a:endParaRPr lang="es-ES" sz="2000" b="1" dirty="0"/>
          </a:p>
        </p:txBody>
      </p:sp>
      <p:sp>
        <p:nvSpPr>
          <p:cNvPr id="9" name="Google Shape;159;p19"/>
          <p:cNvSpPr txBox="1">
            <a:spLocks/>
          </p:cNvSpPr>
          <p:nvPr/>
        </p:nvSpPr>
        <p:spPr>
          <a:xfrm>
            <a:off x="1403576" y="1878291"/>
            <a:ext cx="5846339" cy="30202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Quattrocento Sans"/>
              <a:buChar char="◉"/>
              <a:defRPr sz="24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chemeClr val="accent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9pPr>
          </a:lstStyle>
          <a:p>
            <a:pPr marL="0" indent="0">
              <a:buFont typeface="Quattrocento Sans"/>
              <a:buNone/>
            </a:pPr>
            <a:r>
              <a:rPr lang="es-ES" sz="2000" b="1" u="sng" dirty="0" smtClean="0">
                <a:latin typeface="Al Nile" pitchFamily="2" charset="-78"/>
                <a:cs typeface="Al Nile" pitchFamily="2" charset="-78"/>
              </a:rPr>
              <a:t>Gastos que cubre</a:t>
            </a:r>
          </a:p>
          <a:p>
            <a:pPr marL="0" indent="0">
              <a:buFont typeface="Quattrocento Sans"/>
              <a:buNone/>
            </a:pPr>
            <a:endParaRPr lang="es-ES" sz="1400" b="1" u="sng" dirty="0" smtClean="0">
              <a:latin typeface="Al Nile" pitchFamily="2" charset="-78"/>
              <a:cs typeface="Al Nile" pitchFamily="2" charset="-78"/>
            </a:endParaRPr>
          </a:p>
          <a:p>
            <a:pPr marL="342900" indent="-342900">
              <a:buClr>
                <a:schemeClr val="tx1"/>
              </a:buClr>
              <a:buFont typeface="Arial" panose="020B0604020202020204" pitchFamily="34" charset="0"/>
              <a:buChar char="•"/>
            </a:pPr>
            <a:r>
              <a:rPr lang="es-ES" sz="1800" dirty="0" smtClean="0">
                <a:latin typeface="Al Nile" pitchFamily="2" charset="-78"/>
                <a:cs typeface="Al Nile" pitchFamily="2" charset="-78"/>
              </a:rPr>
              <a:t>Pago de un porcentaje variable de la matricula.</a:t>
            </a:r>
          </a:p>
          <a:p>
            <a:pPr marL="342900" indent="-342900">
              <a:buClr>
                <a:schemeClr val="tx1"/>
              </a:buClr>
              <a:buFont typeface="Arial" panose="020B0604020202020204" pitchFamily="34" charset="0"/>
              <a:buChar char="•"/>
            </a:pPr>
            <a:r>
              <a:rPr lang="es-ES" sz="1800" dirty="0" smtClean="0">
                <a:latin typeface="Al Nile" pitchFamily="2" charset="-78"/>
                <a:cs typeface="Al Nile" pitchFamily="2" charset="-78"/>
              </a:rPr>
              <a:t>Billete de avión de ida y vuelta.</a:t>
            </a:r>
          </a:p>
          <a:p>
            <a:pPr marL="342900" indent="-342900">
              <a:buClr>
                <a:schemeClr val="tx1"/>
              </a:buClr>
              <a:buFont typeface="Arial" panose="020B0604020202020204" pitchFamily="34" charset="0"/>
              <a:buChar char="•"/>
            </a:pPr>
            <a:r>
              <a:rPr lang="es-ES" sz="1800" dirty="0" smtClean="0">
                <a:latin typeface="Al Nile" pitchFamily="2" charset="-78"/>
                <a:cs typeface="Al Nile" pitchFamily="2" charset="-78"/>
              </a:rPr>
              <a:t>Seguro de gastos médicos</a:t>
            </a:r>
            <a:r>
              <a:rPr lang="es-ES" sz="1800" b="1" dirty="0" smtClean="0">
                <a:latin typeface="Al Nile" pitchFamily="2" charset="-78"/>
                <a:cs typeface="Al Nile" pitchFamily="2" charset="-78"/>
              </a:rPr>
              <a:t> (no farmacéuticos).</a:t>
            </a:r>
            <a:endParaRPr lang="es-ES" sz="1800" dirty="0" smtClean="0">
              <a:latin typeface="Al Nile" pitchFamily="2" charset="-78"/>
              <a:cs typeface="Al Nile" pitchFamily="2" charset="-78"/>
            </a:endParaRPr>
          </a:p>
          <a:p>
            <a:pPr marL="342900" indent="-342900">
              <a:buClr>
                <a:schemeClr val="tx1"/>
              </a:buClr>
              <a:buFont typeface="Arial" panose="020B0604020202020204" pitchFamily="34" charset="0"/>
              <a:buChar char="•"/>
            </a:pPr>
            <a:r>
              <a:rPr lang="es-ES" sz="1800" dirty="0" smtClean="0">
                <a:latin typeface="Al Nile" pitchFamily="2" charset="-78"/>
                <a:cs typeface="Al Nile" pitchFamily="2" charset="-78"/>
              </a:rPr>
              <a:t>Ayuda en manutención y alojamiento</a:t>
            </a:r>
            <a:r>
              <a:rPr lang="fr-FR" sz="1800" dirty="0" smtClean="0">
                <a:latin typeface="Al Nile" pitchFamily="2" charset="-78"/>
                <a:cs typeface="Al Nile" pitchFamily="2" charset="-78"/>
              </a:rPr>
              <a:t>.</a:t>
            </a:r>
            <a:endParaRPr lang="fr-FR" sz="1800" dirty="0">
              <a:latin typeface="Al Nile" pitchFamily="2" charset="-78"/>
              <a:cs typeface="Al Nile" pitchFamily="2" charset="-78"/>
            </a:endParaRPr>
          </a:p>
        </p:txBody>
      </p:sp>
    </p:spTree>
    <p:extLst>
      <p:ext uri="{BB962C8B-B14F-4D97-AF65-F5344CB8AC3E}">
        <p14:creationId xmlns:p14="http://schemas.microsoft.com/office/powerpoint/2010/main" val="1010992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8" name="Image 7">
            <a:extLst>
              <a:ext uri="{FF2B5EF4-FFF2-40B4-BE49-F238E27FC236}">
                <a16:creationId xmlns:a16="http://schemas.microsoft.com/office/drawing/2014/main" id="{396970EF-CBDA-C845-863F-C606FB1F94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64009" y="-157121"/>
            <a:ext cx="4105072" cy="1906380"/>
          </a:xfrm>
          <a:prstGeom prst="rect">
            <a:avLst/>
          </a:prstGeom>
        </p:spPr>
      </p:pic>
      <p:sp>
        <p:nvSpPr>
          <p:cNvPr id="103" name="Google Shape;103;p14"/>
          <p:cNvSpPr txBox="1">
            <a:spLocks noGrp="1"/>
          </p:cNvSpPr>
          <p:nvPr>
            <p:ph type="ctrTitle" idx="4294967295"/>
          </p:nvPr>
        </p:nvSpPr>
        <p:spPr>
          <a:xfrm>
            <a:off x="1743206" y="246359"/>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0" dirty="0" smtClean="0">
                <a:solidFill>
                  <a:schemeClr val="bg1">
                    <a:lumMod val="65000"/>
                  </a:schemeClr>
                </a:solidFill>
              </a:rPr>
              <a:t>1. Fundación </a:t>
            </a:r>
            <a:r>
              <a:rPr lang="en" sz="3600" b="0" dirty="0">
                <a:solidFill>
                  <a:schemeClr val="bg1">
                    <a:lumMod val="65000"/>
                  </a:schemeClr>
                </a:solidFill>
              </a:rPr>
              <a:t>Carolina</a:t>
            </a:r>
            <a:endParaRPr sz="3600" b="0" dirty="0">
              <a:solidFill>
                <a:schemeClr val="bg1">
                  <a:lumMod val="65000"/>
                </a:schemeClr>
              </a:solidFill>
            </a:endParaRPr>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sp>
        <p:nvSpPr>
          <p:cNvPr id="12" name="Google Shape;124;p17"/>
          <p:cNvSpPr txBox="1">
            <a:spLocks/>
          </p:cNvSpPr>
          <p:nvPr/>
        </p:nvSpPr>
        <p:spPr>
          <a:xfrm>
            <a:off x="1675085" y="1345779"/>
            <a:ext cx="3878400"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b="1" dirty="0" smtClean="0">
                <a:highlight>
                  <a:schemeClr val="accent1"/>
                </a:highlight>
              </a:rPr>
              <a:t>Requisitos</a:t>
            </a:r>
            <a:endParaRPr lang="es-ES" sz="2000" b="1" dirty="0"/>
          </a:p>
        </p:txBody>
      </p:sp>
      <p:sp>
        <p:nvSpPr>
          <p:cNvPr id="10" name="Google Shape;171;p20"/>
          <p:cNvSpPr txBox="1">
            <a:spLocks/>
          </p:cNvSpPr>
          <p:nvPr/>
        </p:nvSpPr>
        <p:spPr>
          <a:xfrm>
            <a:off x="1070136" y="1884782"/>
            <a:ext cx="7418544" cy="335198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tx1"/>
              </a:buClr>
              <a:buFont typeface="Arial" panose="020B0604020202020204" pitchFamily="34" charset="0"/>
              <a:buChar char="•"/>
            </a:pPr>
            <a:r>
              <a:rPr lang="es-ES" sz="1800" dirty="0" smtClean="0">
                <a:latin typeface="Al Nile" pitchFamily="2" charset="-78"/>
                <a:cs typeface="Al Nile" pitchFamily="2" charset="-78"/>
              </a:rPr>
              <a:t> Tener ciudadanía de algún país de </a:t>
            </a:r>
            <a:r>
              <a:rPr lang="es-ES" sz="1800" b="1" dirty="0" smtClean="0">
                <a:latin typeface="Al Nile" pitchFamily="2" charset="-78"/>
                <a:cs typeface="Al Nile" pitchFamily="2" charset="-78"/>
              </a:rPr>
              <a:t>América Latina</a:t>
            </a:r>
            <a:r>
              <a:rPr lang="es-ES" sz="1800" dirty="0" smtClean="0">
                <a:latin typeface="Al Nile" pitchFamily="2" charset="-78"/>
                <a:cs typeface="Al Nile" pitchFamily="2" charset="-78"/>
              </a:rPr>
              <a:t>.</a:t>
            </a:r>
          </a:p>
          <a:p>
            <a:pPr>
              <a:buClr>
                <a:schemeClr val="tx1"/>
              </a:buClr>
              <a:buFont typeface="Arial" panose="020B0604020202020204" pitchFamily="34" charset="0"/>
              <a:buChar char="•"/>
            </a:pPr>
            <a:r>
              <a:rPr lang="es-ES" sz="1800" dirty="0" smtClean="0">
                <a:latin typeface="Al Nile" pitchFamily="2" charset="-78"/>
                <a:cs typeface="Al Nile" pitchFamily="2" charset="-78"/>
              </a:rPr>
              <a:t> Registrar una cuenta en el sitio web de la </a:t>
            </a:r>
            <a:r>
              <a:rPr lang="es-ES" sz="1800" b="1" dirty="0" smtClean="0">
                <a:latin typeface="Al Nile" pitchFamily="2" charset="-78"/>
                <a:cs typeface="Al Nile" pitchFamily="2" charset="-78"/>
              </a:rPr>
              <a:t>Fundación Carolina</a:t>
            </a:r>
            <a:r>
              <a:rPr lang="es-ES" sz="1800" dirty="0" smtClean="0">
                <a:latin typeface="Al Nile" pitchFamily="2" charset="-78"/>
                <a:cs typeface="Al Nile" pitchFamily="2" charset="-78"/>
              </a:rPr>
              <a:t>.</a:t>
            </a:r>
          </a:p>
          <a:p>
            <a:pPr>
              <a:buClr>
                <a:schemeClr val="tx1"/>
              </a:buClr>
              <a:buFont typeface="Arial" panose="020B0604020202020204" pitchFamily="34" charset="0"/>
              <a:buChar char="•"/>
            </a:pPr>
            <a:r>
              <a:rPr lang="es-ES" sz="1800" dirty="0" smtClean="0">
                <a:latin typeface="Al Nile" pitchFamily="2" charset="-78"/>
                <a:cs typeface="Al Nile" pitchFamily="2" charset="-78"/>
              </a:rPr>
              <a:t> Tener </a:t>
            </a:r>
            <a:r>
              <a:rPr lang="es-ES" sz="1800" b="1" dirty="0" smtClean="0">
                <a:latin typeface="Al Nile" pitchFamily="2" charset="-78"/>
                <a:cs typeface="Al Nile" pitchFamily="2" charset="-78"/>
              </a:rPr>
              <a:t>título universitario legalizado</a:t>
            </a:r>
            <a:r>
              <a:rPr lang="es-ES" sz="1800" dirty="0" smtClean="0">
                <a:latin typeface="Al Nile" pitchFamily="2" charset="-78"/>
                <a:cs typeface="Al Nile" pitchFamily="2" charset="-78"/>
              </a:rPr>
              <a:t> en el país de origen.</a:t>
            </a:r>
          </a:p>
          <a:p>
            <a:pPr>
              <a:buClr>
                <a:schemeClr val="tx1"/>
              </a:buClr>
              <a:buFont typeface="Arial" panose="020B0604020202020204" pitchFamily="34" charset="0"/>
              <a:buChar char="•"/>
            </a:pPr>
            <a:r>
              <a:rPr lang="es-ES" sz="1800" dirty="0" smtClean="0">
                <a:latin typeface="Al Nile" pitchFamily="2" charset="-78"/>
                <a:cs typeface="Al Nile" pitchFamily="2" charset="-78"/>
              </a:rPr>
              <a:t> Tener </a:t>
            </a:r>
            <a:r>
              <a:rPr lang="es-ES" sz="1800" b="1" dirty="0" smtClean="0">
                <a:latin typeface="Al Nile" pitchFamily="2" charset="-78"/>
                <a:cs typeface="Al Nile" pitchFamily="2" charset="-78"/>
              </a:rPr>
              <a:t>título de Máster (</a:t>
            </a:r>
            <a:r>
              <a:rPr lang="es-ES" sz="1800" dirty="0" smtClean="0">
                <a:latin typeface="Al Nile" pitchFamily="2" charset="-78"/>
                <a:cs typeface="Al Nile" pitchFamily="2" charset="-78"/>
              </a:rPr>
              <a:t>Solo los que postulen a programas de doctorados).</a:t>
            </a:r>
          </a:p>
          <a:p>
            <a:pPr>
              <a:buClr>
                <a:schemeClr val="tx1"/>
              </a:buClr>
              <a:buFont typeface="Arial" panose="020B0604020202020204" pitchFamily="34" charset="0"/>
              <a:buChar char="•"/>
            </a:pPr>
            <a:r>
              <a:rPr lang="es-ES" sz="1800" dirty="0" smtClean="0">
                <a:latin typeface="Al Nile" pitchFamily="2" charset="-78"/>
                <a:cs typeface="Al Nile" pitchFamily="2" charset="-78"/>
              </a:rPr>
              <a:t> Ser </a:t>
            </a:r>
            <a:r>
              <a:rPr lang="es-ES" sz="1800" b="1" dirty="0" smtClean="0">
                <a:latin typeface="Al Nile" pitchFamily="2" charset="-78"/>
                <a:cs typeface="Al Nile" pitchFamily="2" charset="-78"/>
              </a:rPr>
              <a:t>docente o personal administrativo</a:t>
            </a:r>
            <a:r>
              <a:rPr lang="es-ES" sz="1800" dirty="0" smtClean="0">
                <a:latin typeface="Al Nile" pitchFamily="2" charset="-78"/>
                <a:cs typeface="Al Nile" pitchFamily="2" charset="-78"/>
              </a:rPr>
              <a:t> de una universidad iberoamericana.</a:t>
            </a:r>
          </a:p>
          <a:p>
            <a:pPr>
              <a:buClr>
                <a:schemeClr val="tx1"/>
              </a:buClr>
              <a:buFont typeface="Arial" panose="020B0604020202020204" pitchFamily="34" charset="0"/>
              <a:buChar char="•"/>
            </a:pPr>
            <a:r>
              <a:rPr lang="es-ES" sz="1800" dirty="0" smtClean="0">
                <a:latin typeface="Al Nile" pitchFamily="2" charset="-78"/>
                <a:cs typeface="Al Nile" pitchFamily="2" charset="-78"/>
              </a:rPr>
              <a:t> Contar con carta de aceptación al programa de doctorado por una universidad española.</a:t>
            </a:r>
          </a:p>
          <a:p>
            <a:pPr>
              <a:buClr>
                <a:schemeClr val="tx1"/>
              </a:buClr>
              <a:buFont typeface="Arial" panose="020B0604020202020204" pitchFamily="34" charset="0"/>
              <a:buChar char="•"/>
            </a:pPr>
            <a:r>
              <a:rPr lang="es-ES" sz="1800" dirty="0" smtClean="0">
                <a:latin typeface="Al Nile" pitchFamily="2" charset="-78"/>
                <a:cs typeface="Al Nile" pitchFamily="2" charset="-78"/>
              </a:rPr>
              <a:t> Tener certificado de compromiso de retorno al país de origen una vez culminado los estudios.</a:t>
            </a:r>
            <a:endParaRPr lang="es-ES" sz="1800" dirty="0">
              <a:latin typeface="Al Nile" pitchFamily="2" charset="-78"/>
              <a:cs typeface="Al Nile" pitchFamily="2" charset="-78"/>
            </a:endParaRPr>
          </a:p>
        </p:txBody>
      </p:sp>
    </p:spTree>
    <p:extLst>
      <p:ext uri="{BB962C8B-B14F-4D97-AF65-F5344CB8AC3E}">
        <p14:creationId xmlns:p14="http://schemas.microsoft.com/office/powerpoint/2010/main" val="25287053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8" name="Image 7">
            <a:extLst>
              <a:ext uri="{FF2B5EF4-FFF2-40B4-BE49-F238E27FC236}">
                <a16:creationId xmlns:a16="http://schemas.microsoft.com/office/drawing/2014/main" id="{396970EF-CBDA-C845-863F-C606FB1F94C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64009" y="-157121"/>
            <a:ext cx="4105072" cy="1906380"/>
          </a:xfrm>
          <a:prstGeom prst="rect">
            <a:avLst/>
          </a:prstGeom>
        </p:spPr>
      </p:pic>
      <p:sp>
        <p:nvSpPr>
          <p:cNvPr id="103" name="Google Shape;103;p14"/>
          <p:cNvSpPr txBox="1">
            <a:spLocks noGrp="1"/>
          </p:cNvSpPr>
          <p:nvPr>
            <p:ph type="ctrTitle" idx="4294967295"/>
          </p:nvPr>
        </p:nvSpPr>
        <p:spPr>
          <a:xfrm>
            <a:off x="1743206" y="246359"/>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0" dirty="0" smtClean="0">
                <a:solidFill>
                  <a:schemeClr val="bg1">
                    <a:lumMod val="65000"/>
                  </a:schemeClr>
                </a:solidFill>
              </a:rPr>
              <a:t>1. Fundación </a:t>
            </a:r>
            <a:r>
              <a:rPr lang="en" sz="3600" b="0" dirty="0">
                <a:solidFill>
                  <a:schemeClr val="bg1">
                    <a:lumMod val="65000"/>
                  </a:schemeClr>
                </a:solidFill>
              </a:rPr>
              <a:t>Carolina</a:t>
            </a:r>
            <a:endParaRPr sz="3600" b="0" dirty="0">
              <a:solidFill>
                <a:schemeClr val="bg1">
                  <a:lumMod val="65000"/>
                </a:schemeClr>
              </a:solidFill>
            </a:endParaRPr>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sp>
        <p:nvSpPr>
          <p:cNvPr id="12" name="Google Shape;124;p17"/>
          <p:cNvSpPr txBox="1">
            <a:spLocks/>
          </p:cNvSpPr>
          <p:nvPr/>
        </p:nvSpPr>
        <p:spPr>
          <a:xfrm>
            <a:off x="1675085" y="1345779"/>
            <a:ext cx="3878400"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b="1" dirty="0" smtClean="0">
                <a:highlight>
                  <a:schemeClr val="accent1"/>
                </a:highlight>
              </a:rPr>
              <a:t>Documentación</a:t>
            </a:r>
            <a:endParaRPr lang="es-ES" sz="2000" b="1" dirty="0"/>
          </a:p>
        </p:txBody>
      </p:sp>
      <p:sp>
        <p:nvSpPr>
          <p:cNvPr id="9" name="Google Shape;171;p20"/>
          <p:cNvSpPr txBox="1">
            <a:spLocks/>
          </p:cNvSpPr>
          <p:nvPr/>
        </p:nvSpPr>
        <p:spPr>
          <a:xfrm>
            <a:off x="1071513" y="1910284"/>
            <a:ext cx="7471714" cy="408824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tx1"/>
              </a:buClr>
              <a:buFont typeface="Arial" panose="020B0604020202020204" pitchFamily="34" charset="0"/>
              <a:buChar char="•"/>
            </a:pPr>
            <a:r>
              <a:rPr lang="es-ES" sz="1600" dirty="0" smtClean="0">
                <a:latin typeface="Al Nile" pitchFamily="2" charset="-78"/>
                <a:cs typeface="Al Nile" pitchFamily="2" charset="-78"/>
              </a:rPr>
              <a:t> Carta de aceptación del becario debidamente firmada (tendrá que estar firmada en todas sus páginas para su validez).</a:t>
            </a:r>
          </a:p>
          <a:p>
            <a:pPr>
              <a:buClr>
                <a:schemeClr val="tx1"/>
              </a:buClr>
              <a:buFont typeface="Arial" panose="020B0604020202020204" pitchFamily="34" charset="0"/>
              <a:buChar char="•"/>
            </a:pPr>
            <a:r>
              <a:rPr lang="es-ES" sz="1600" dirty="0" smtClean="0">
                <a:latin typeface="Al Nile" pitchFamily="2" charset="-78"/>
                <a:cs typeface="Al Nile" pitchFamily="2" charset="-78"/>
              </a:rPr>
              <a:t> Copia legalizada del título de Licenciado o Ingeniero dependiendo del caso concreto.</a:t>
            </a:r>
          </a:p>
          <a:p>
            <a:pPr>
              <a:buClr>
                <a:schemeClr val="tx1"/>
              </a:buClr>
              <a:buFont typeface="Arial" panose="020B0604020202020204" pitchFamily="34" charset="0"/>
              <a:buChar char="•"/>
            </a:pPr>
            <a:r>
              <a:rPr lang="es-ES" sz="1600" dirty="0" smtClean="0">
                <a:latin typeface="Al Nile" pitchFamily="2" charset="-78"/>
                <a:cs typeface="Al Nile" pitchFamily="2" charset="-78"/>
              </a:rPr>
              <a:t> Certificado o Copia Legalizada de las notas o expediente académico donde se verifique las calificaciones del postulante; de sus estudios de pregrado universitarios.</a:t>
            </a:r>
          </a:p>
          <a:p>
            <a:pPr>
              <a:buClr>
                <a:schemeClr val="tx1"/>
              </a:buClr>
              <a:buFont typeface="Arial" panose="020B0604020202020204" pitchFamily="34" charset="0"/>
              <a:buChar char="•"/>
            </a:pPr>
            <a:r>
              <a:rPr lang="es-ES" sz="1600" dirty="0" smtClean="0">
                <a:latin typeface="Al Nile" pitchFamily="2" charset="-78"/>
                <a:cs typeface="Al Nile" pitchFamily="2" charset="-78"/>
              </a:rPr>
              <a:t> Copia de los documentos que demuestren los méritos profesionales alcanzados por el becario, mencionados en su solicitud.</a:t>
            </a:r>
          </a:p>
          <a:p>
            <a:pPr>
              <a:buClr>
                <a:schemeClr val="tx1"/>
              </a:buClr>
              <a:buFont typeface="Arial" panose="020B0604020202020204" pitchFamily="34" charset="0"/>
              <a:buChar char="•"/>
            </a:pPr>
            <a:r>
              <a:rPr lang="es-ES" sz="1600" dirty="0" smtClean="0">
                <a:latin typeface="Al Nile" pitchFamily="2" charset="-78"/>
                <a:cs typeface="Al Nile" pitchFamily="2" charset="-78"/>
              </a:rPr>
              <a:t> Fotocopia del pasaporte del postulante vigente.</a:t>
            </a:r>
          </a:p>
          <a:p>
            <a:pPr>
              <a:buClr>
                <a:schemeClr val="tx1"/>
              </a:buClr>
              <a:buFont typeface="Arial" panose="020B0604020202020204" pitchFamily="34" charset="0"/>
              <a:buChar char="•"/>
            </a:pPr>
            <a:r>
              <a:rPr lang="es-ES" sz="1600" dirty="0" smtClean="0">
                <a:latin typeface="Al Nile" pitchFamily="2" charset="-78"/>
                <a:cs typeface="Al Nile" pitchFamily="2" charset="-78"/>
              </a:rPr>
              <a:t> Certificado de domicilio expedido por alguna entidad pública del país donde resida el becario.</a:t>
            </a:r>
            <a:endParaRPr lang="es-ES" sz="1600" dirty="0">
              <a:latin typeface="Al Nile" pitchFamily="2" charset="-78"/>
              <a:cs typeface="Al Nile" pitchFamily="2" charset="-78"/>
            </a:endParaRPr>
          </a:p>
        </p:txBody>
      </p:sp>
    </p:spTree>
    <p:extLst>
      <p:ext uri="{BB962C8B-B14F-4D97-AF65-F5344CB8AC3E}">
        <p14:creationId xmlns:p14="http://schemas.microsoft.com/office/powerpoint/2010/main" val="752858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743206" y="246359"/>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2</a:t>
            </a:r>
            <a:r>
              <a:rPr lang="en" sz="3600" dirty="0" smtClean="0"/>
              <a:t>. MAEC-AECID</a:t>
            </a:r>
            <a:endParaRPr sz="3600" dirty="0"/>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sp>
        <p:nvSpPr>
          <p:cNvPr id="12" name="Google Shape;124;p17"/>
          <p:cNvSpPr txBox="1">
            <a:spLocks/>
          </p:cNvSpPr>
          <p:nvPr/>
        </p:nvSpPr>
        <p:spPr>
          <a:xfrm>
            <a:off x="1675085" y="1345779"/>
            <a:ext cx="3878400"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b="1" dirty="0" smtClean="0">
                <a:highlight>
                  <a:schemeClr val="accent1"/>
                </a:highlight>
              </a:rPr>
              <a:t>Características</a:t>
            </a:r>
            <a:endParaRPr lang="es-ES" sz="2000" b="1" dirty="0"/>
          </a:p>
        </p:txBody>
      </p:sp>
      <p:pic>
        <p:nvPicPr>
          <p:cNvPr id="10" name="Image 8">
            <a:extLst>
              <a:ext uri="{FF2B5EF4-FFF2-40B4-BE49-F238E27FC236}">
                <a16:creationId xmlns:a16="http://schemas.microsoft.com/office/drawing/2014/main" id="{A4255B63-6DBB-1F49-9645-B1A4793E55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15245" y="160049"/>
            <a:ext cx="1995879" cy="1180618"/>
          </a:xfrm>
          <a:prstGeom prst="rect">
            <a:avLst/>
          </a:prstGeom>
        </p:spPr>
      </p:pic>
      <p:sp>
        <p:nvSpPr>
          <p:cNvPr id="13" name="Google Shape;100;p14"/>
          <p:cNvSpPr txBox="1">
            <a:spLocks/>
          </p:cNvSpPr>
          <p:nvPr/>
        </p:nvSpPr>
        <p:spPr>
          <a:xfrm>
            <a:off x="1032323" y="1704950"/>
            <a:ext cx="7856220" cy="8006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1"/>
              </a:buClr>
              <a:buSzPts val="2400"/>
              <a:buFont typeface="Quattrocento Sans"/>
              <a:buChar char="◉"/>
              <a:defRPr sz="2400" b="0" i="0" u="none" strike="noStrike" cap="none">
                <a:solidFill>
                  <a:schemeClr val="dk1"/>
                </a:solidFill>
                <a:latin typeface="Quattrocento Sans"/>
                <a:ea typeface="Quattrocento Sans"/>
                <a:cs typeface="Quattrocento Sans"/>
                <a:sym typeface="Quattrocento Sans"/>
              </a:defRPr>
            </a:lvl1pPr>
            <a:lvl2pPr marL="914400" marR="0" lvl="1"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100000"/>
              </a:lnSpc>
              <a:spcBef>
                <a:spcPts val="0"/>
              </a:spcBef>
              <a:spcAft>
                <a:spcPts val="0"/>
              </a:spcAft>
              <a:buClr>
                <a:schemeClr val="accent1"/>
              </a:buClr>
              <a:buSzPts val="2000"/>
              <a:buFont typeface="Quattrocento Sans"/>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100000"/>
              </a:lnSpc>
              <a:spcBef>
                <a:spcPts val="0"/>
              </a:spcBef>
              <a:spcAft>
                <a:spcPts val="0"/>
              </a:spcAft>
              <a:buClr>
                <a:schemeClr val="accent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100000"/>
              </a:lnSpc>
              <a:spcBef>
                <a:spcPts val="0"/>
              </a:spcBef>
              <a:spcAft>
                <a:spcPts val="0"/>
              </a:spcAft>
              <a:buClr>
                <a:schemeClr val="dk1"/>
              </a:buClr>
              <a:buSzPts val="1800"/>
              <a:buFont typeface="Quattrocento Sans"/>
              <a:buChar char="■"/>
              <a:defRPr sz="1800" b="0" i="0" u="none" strike="noStrike" cap="none">
                <a:solidFill>
                  <a:schemeClr val="dk1"/>
                </a:solidFill>
                <a:latin typeface="Quattrocento Sans"/>
                <a:ea typeface="Quattrocento Sans"/>
                <a:cs typeface="Quattrocento Sans"/>
                <a:sym typeface="Quattrocento Sans"/>
              </a:defRPr>
            </a:lvl9pPr>
          </a:lstStyle>
          <a:p>
            <a:pPr marL="0" indent="0">
              <a:buFont typeface="Quattrocento Sans"/>
              <a:buNone/>
            </a:pPr>
            <a:r>
              <a:rPr lang="es-ES" sz="1600" b="1" dirty="0" smtClean="0">
                <a:latin typeface="Al Nile" pitchFamily="2" charset="-78"/>
                <a:cs typeface="Al Nile" pitchFamily="2" charset="-78"/>
              </a:rPr>
              <a:t>Oportunidades de formación y aprendizaje en disciplinas culturales, artísticas, científicas y académicas.</a:t>
            </a:r>
          </a:p>
          <a:p>
            <a:pPr marL="0" indent="0">
              <a:buFont typeface="Quattrocento Sans"/>
              <a:buNone/>
            </a:pPr>
            <a:r>
              <a:rPr lang="es-ES" sz="1600" b="1" u="sng" dirty="0" smtClean="0">
                <a:latin typeface="Al Nile" pitchFamily="2" charset="-78"/>
                <a:cs typeface="Al Nile" pitchFamily="2" charset="-78"/>
              </a:rPr>
              <a:t>Temas</a:t>
            </a:r>
            <a:r>
              <a:rPr lang="es-ES" sz="1600" b="1" dirty="0" smtClean="0">
                <a:latin typeface="Al Nile" pitchFamily="2" charset="-78"/>
                <a:cs typeface="Al Nile" pitchFamily="2" charset="-78"/>
              </a:rPr>
              <a:t>: </a:t>
            </a:r>
            <a:r>
              <a:rPr lang="es-ES" sz="1600" dirty="0" smtClean="0">
                <a:latin typeface="Al Nile" pitchFamily="2" charset="-78"/>
                <a:cs typeface="Al Nile" pitchFamily="2" charset="-78"/>
              </a:rPr>
              <a:t>Música, Literatura, Diplomacia, Humanidades, Agua, Cooperación</a:t>
            </a:r>
          </a:p>
          <a:p>
            <a:pPr marL="0" indent="0">
              <a:buFont typeface="Quattrocento Sans"/>
              <a:buNone/>
            </a:pPr>
            <a:r>
              <a:rPr lang="es-ES" sz="1600" b="1" u="sng" dirty="0" smtClean="0">
                <a:latin typeface="Al Nile" pitchFamily="2" charset="-78"/>
                <a:cs typeface="Al Nile" pitchFamily="2" charset="-78"/>
              </a:rPr>
              <a:t>Programas: </a:t>
            </a:r>
          </a:p>
          <a:p>
            <a:pPr marL="342900" indent="-342900">
              <a:buFont typeface="Quattrocento Sans"/>
              <a:buAutoNum type="arabicPeriod"/>
            </a:pPr>
            <a:r>
              <a:rPr lang="es-ES" sz="1400" dirty="0" smtClean="0">
                <a:latin typeface="Al Nile" pitchFamily="2" charset="-78"/>
                <a:cs typeface="Al Nile" pitchFamily="2" charset="-78"/>
              </a:rPr>
              <a:t>MÚSICA</a:t>
            </a:r>
          </a:p>
          <a:p>
            <a:pPr marL="342900" indent="-342900">
              <a:buFont typeface="Quattrocento Sans"/>
              <a:buAutoNum type="arabicPeriod"/>
            </a:pPr>
            <a:r>
              <a:rPr lang="es-ES" sz="1400" dirty="0" smtClean="0">
                <a:latin typeface="Al Nile" pitchFamily="2" charset="-78"/>
                <a:cs typeface="Al Nile" pitchFamily="2" charset="-78"/>
              </a:rPr>
              <a:t>ASALE</a:t>
            </a:r>
          </a:p>
          <a:p>
            <a:pPr marL="342900" indent="-342900">
              <a:buFont typeface="Quattrocento Sans"/>
              <a:buAutoNum type="arabicPeriod"/>
            </a:pPr>
            <a:r>
              <a:rPr lang="es-ES" sz="1400" dirty="0" smtClean="0">
                <a:latin typeface="Al Nile" pitchFamily="2" charset="-78"/>
                <a:cs typeface="Al Nile" pitchFamily="2" charset="-78"/>
              </a:rPr>
              <a:t>MASTER UNIVERSITARIO </a:t>
            </a:r>
          </a:p>
          <a:p>
            <a:pPr marL="342900" indent="-342900">
              <a:buFont typeface="Quattrocento Sans"/>
              <a:buAutoNum type="arabicPeriod"/>
            </a:pPr>
            <a:r>
              <a:rPr lang="es-ES" sz="1400" dirty="0" smtClean="0">
                <a:latin typeface="Al Nile" pitchFamily="2" charset="-78"/>
                <a:cs typeface="Al Nile" pitchFamily="2" charset="-78"/>
              </a:rPr>
              <a:t>ESCUELA DIPLOMÁTICA</a:t>
            </a:r>
          </a:p>
          <a:p>
            <a:pPr marL="0" indent="0">
              <a:buFont typeface="Quattrocento Sans"/>
              <a:buNone/>
            </a:pPr>
            <a:r>
              <a:rPr lang="es-ES" sz="1600" b="1" u="sng" dirty="0" smtClean="0">
                <a:latin typeface="Al Nile" pitchFamily="2" charset="-78"/>
                <a:cs typeface="Al Nile" pitchFamily="2" charset="-78"/>
              </a:rPr>
              <a:t>Plazo</a:t>
            </a:r>
            <a:r>
              <a:rPr lang="es-ES" sz="1600" b="1" dirty="0" smtClean="0">
                <a:latin typeface="Al Nile" pitchFamily="2" charset="-78"/>
                <a:cs typeface="Al Nile" pitchFamily="2" charset="-78"/>
              </a:rPr>
              <a:t>:  </a:t>
            </a:r>
            <a:r>
              <a:rPr lang="es-ES" sz="1600" dirty="0" smtClean="0">
                <a:latin typeface="Al Nile" pitchFamily="2" charset="-78"/>
                <a:cs typeface="Al Nile" pitchFamily="2" charset="-78"/>
              </a:rPr>
              <a:t>febrero-abril</a:t>
            </a:r>
          </a:p>
          <a:p>
            <a:pPr marL="0" indent="0">
              <a:buFont typeface="Quattrocento Sans"/>
              <a:buNone/>
            </a:pPr>
            <a:r>
              <a:rPr lang="es-ES" sz="1600" b="1" u="sng" dirty="0" smtClean="0">
                <a:latin typeface="Al Nile" pitchFamily="2" charset="-78"/>
                <a:cs typeface="Al Nile" pitchFamily="2" charset="-78"/>
              </a:rPr>
              <a:t>Solicitud Online.</a:t>
            </a:r>
            <a:endParaRPr lang="es-ES" sz="1600" b="1" u="sng" dirty="0">
              <a:latin typeface="Al Nile" pitchFamily="2" charset="-78"/>
              <a:cs typeface="Al Nile" pitchFamily="2" charset="-78"/>
            </a:endParaRPr>
          </a:p>
        </p:txBody>
      </p:sp>
    </p:spTree>
    <p:extLst>
      <p:ext uri="{BB962C8B-B14F-4D97-AF65-F5344CB8AC3E}">
        <p14:creationId xmlns:p14="http://schemas.microsoft.com/office/powerpoint/2010/main" val="870178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3" name="Google Shape;103;p14"/>
          <p:cNvSpPr txBox="1">
            <a:spLocks noGrp="1"/>
          </p:cNvSpPr>
          <p:nvPr>
            <p:ph type="ctrTitle" idx="4294967295"/>
          </p:nvPr>
        </p:nvSpPr>
        <p:spPr>
          <a:xfrm>
            <a:off x="1821221" y="323649"/>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0" dirty="0">
                <a:solidFill>
                  <a:schemeClr val="bg1">
                    <a:lumMod val="65000"/>
                  </a:schemeClr>
                </a:solidFill>
              </a:rPr>
              <a:t>2</a:t>
            </a:r>
            <a:r>
              <a:rPr lang="en" sz="3200" b="0" dirty="0" smtClean="0">
                <a:solidFill>
                  <a:schemeClr val="bg1">
                    <a:lumMod val="65000"/>
                  </a:schemeClr>
                </a:solidFill>
              </a:rPr>
              <a:t>. MAEC-AECID (Música)</a:t>
            </a:r>
            <a:endParaRPr sz="3200" b="0" dirty="0">
              <a:solidFill>
                <a:schemeClr val="bg1">
                  <a:lumMod val="65000"/>
                </a:schemeClr>
              </a:solidFill>
            </a:endParaRPr>
          </a:p>
        </p:txBody>
      </p:sp>
      <p:cxnSp>
        <p:nvCxnSpPr>
          <p:cNvPr id="104" name="Google Shape;104;p14"/>
          <p:cNvCxnSpPr>
            <a:cxnSpLocks/>
          </p:cNvCxnSpPr>
          <p:nvPr/>
        </p:nvCxnSpPr>
        <p:spPr>
          <a:xfrm>
            <a:off x="6651206" y="785361"/>
            <a:ext cx="2713120" cy="0"/>
          </a:xfrm>
          <a:prstGeom prst="straightConnector1">
            <a:avLst/>
          </a:prstGeom>
          <a:noFill/>
          <a:ln w="9525" cap="flat" cmpd="sng">
            <a:solidFill>
              <a:srgbClr val="CCCCCC"/>
            </a:solidFill>
            <a:prstDash val="solid"/>
            <a:round/>
            <a:headEnd type="none" w="med" len="med"/>
            <a:tailEnd type="none" w="med" len="med"/>
          </a:ln>
        </p:spPr>
      </p:cxnSp>
      <p:sp>
        <p:nvSpPr>
          <p:cNvPr id="105" name="Google Shape;105;p1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cxnSp>
        <p:nvCxnSpPr>
          <p:cNvPr id="11" name="Google Shape;101;p14">
            <a:extLst>
              <a:ext uri="{FF2B5EF4-FFF2-40B4-BE49-F238E27FC236}">
                <a16:creationId xmlns:a16="http://schemas.microsoft.com/office/drawing/2014/main" id="{FE7E6C4D-4EB0-724C-B9A5-7C8B6E50BAB9}"/>
              </a:ext>
            </a:extLst>
          </p:cNvPr>
          <p:cNvCxnSpPr>
            <a:cxnSpLocks/>
          </p:cNvCxnSpPr>
          <p:nvPr/>
        </p:nvCxnSpPr>
        <p:spPr>
          <a:xfrm>
            <a:off x="-283110" y="766311"/>
            <a:ext cx="1147793" cy="0"/>
          </a:xfrm>
          <a:prstGeom prst="straightConnector1">
            <a:avLst/>
          </a:prstGeom>
          <a:noFill/>
          <a:ln w="9525" cap="flat" cmpd="sng">
            <a:solidFill>
              <a:srgbClr val="CCCCCC"/>
            </a:solidFill>
            <a:prstDash val="solid"/>
            <a:round/>
            <a:headEnd type="none" w="med" len="med"/>
            <a:tailEnd type="none" w="med" len="med"/>
          </a:ln>
        </p:spPr>
      </p:cxnSp>
      <p:sp>
        <p:nvSpPr>
          <p:cNvPr id="12" name="Google Shape;124;p17"/>
          <p:cNvSpPr txBox="1">
            <a:spLocks/>
          </p:cNvSpPr>
          <p:nvPr/>
        </p:nvSpPr>
        <p:spPr>
          <a:xfrm>
            <a:off x="1422594" y="1768814"/>
            <a:ext cx="7120633" cy="4356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2000" b="1" dirty="0" smtClean="0">
                <a:highlight>
                  <a:schemeClr val="accent1"/>
                </a:highlight>
              </a:rPr>
              <a:t>Programa: MÚSICA </a:t>
            </a:r>
          </a:p>
          <a:p>
            <a:r>
              <a:rPr lang="es-ES" sz="2000" dirty="0" smtClean="0">
                <a:latin typeface="Al Nile" pitchFamily="2" charset="-78"/>
                <a:cs typeface="Al Nile" pitchFamily="2" charset="-78"/>
              </a:rPr>
              <a:t>Formación </a:t>
            </a:r>
            <a:r>
              <a:rPr lang="es-ES" sz="2000" dirty="0">
                <a:latin typeface="Al Nile" pitchFamily="2" charset="-78"/>
                <a:cs typeface="Al Nile" pitchFamily="2" charset="-78"/>
              </a:rPr>
              <a:t>musical de excelencia en la Escuela Superior de Música Reina Sofía </a:t>
            </a:r>
            <a:endParaRPr lang="es-ES" sz="2000" b="1" dirty="0"/>
          </a:p>
        </p:txBody>
      </p:sp>
      <p:pic>
        <p:nvPicPr>
          <p:cNvPr id="10" name="Image 8">
            <a:extLst>
              <a:ext uri="{FF2B5EF4-FFF2-40B4-BE49-F238E27FC236}">
                <a16:creationId xmlns:a16="http://schemas.microsoft.com/office/drawing/2014/main" id="{A4255B63-6DBB-1F49-9645-B1A4793E55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45266" y="147794"/>
            <a:ext cx="1995879" cy="1180618"/>
          </a:xfrm>
          <a:prstGeom prst="rect">
            <a:avLst/>
          </a:prstGeom>
        </p:spPr>
      </p:pic>
      <p:sp>
        <p:nvSpPr>
          <p:cNvPr id="9" name="Google Shape;158;p19"/>
          <p:cNvSpPr txBox="1">
            <a:spLocks/>
          </p:cNvSpPr>
          <p:nvPr/>
        </p:nvSpPr>
        <p:spPr>
          <a:xfrm>
            <a:off x="1422594" y="2259661"/>
            <a:ext cx="5525994" cy="233946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dirty="0" smtClean="0">
                <a:solidFill>
                  <a:srgbClr val="FF0000"/>
                </a:solidFill>
                <a:highlight>
                  <a:schemeClr val="accent1"/>
                </a:highlight>
              </a:rPr>
              <a:t/>
            </a:r>
            <a:br>
              <a:rPr lang="es-ES" dirty="0" smtClean="0">
                <a:solidFill>
                  <a:srgbClr val="FF0000"/>
                </a:solidFill>
                <a:highlight>
                  <a:schemeClr val="accent1"/>
                </a:highlight>
              </a:rPr>
            </a:br>
            <a:endParaRPr lang="es-ES" sz="1800" dirty="0" smtClean="0">
              <a:latin typeface="Al Nile" pitchFamily="2" charset="-78"/>
              <a:cs typeface="Al Nile" pitchFamily="2" charset="-78"/>
            </a:endParaRPr>
          </a:p>
          <a:p>
            <a:r>
              <a:rPr lang="es-ES" sz="1600" b="1" u="sng" dirty="0">
                <a:cs typeface="Al Nile"/>
              </a:rPr>
              <a:t>Duración</a:t>
            </a:r>
            <a:r>
              <a:rPr lang="es-ES" sz="1600" dirty="0">
                <a:cs typeface="Al Nile"/>
              </a:rPr>
              <a:t>: 3 años + debe ser renovada </a:t>
            </a:r>
            <a:r>
              <a:rPr lang="es-ES" sz="1600" dirty="0" smtClean="0">
                <a:cs typeface="Al Nile"/>
              </a:rPr>
              <a:t>anualmente</a:t>
            </a:r>
          </a:p>
          <a:p>
            <a:endParaRPr lang="es-ES" sz="1600" dirty="0" smtClean="0">
              <a:cs typeface="Al Nile"/>
            </a:endParaRPr>
          </a:p>
          <a:p>
            <a:r>
              <a:rPr lang="es-ES" sz="1800" b="1" u="sng" dirty="0" smtClean="0">
                <a:latin typeface="Al Nile" pitchFamily="2" charset="-78"/>
                <a:cs typeface="Al Nile"/>
              </a:rPr>
              <a:t>Beneficios</a:t>
            </a:r>
          </a:p>
          <a:p>
            <a:endParaRPr lang="es-ES" sz="1600" b="1" u="sng" dirty="0">
              <a:latin typeface="Al Nile" pitchFamily="2" charset="-78"/>
              <a:cs typeface="Al Nile"/>
            </a:endParaRPr>
          </a:p>
          <a:p>
            <a:pPr>
              <a:buClr>
                <a:schemeClr val="tx1"/>
              </a:buClr>
              <a:buFont typeface="Arial" panose="020B0604020202020204" pitchFamily="34" charset="0"/>
              <a:buChar char="•"/>
            </a:pPr>
            <a:r>
              <a:rPr lang="es-ES" sz="1600" dirty="0">
                <a:latin typeface="Al Nile" pitchFamily="2" charset="-78"/>
                <a:cs typeface="Al Nile"/>
              </a:rPr>
              <a:t>Una mensualidad de 2.400</a:t>
            </a:r>
            <a:r>
              <a:rPr lang="fr-FR" sz="1600" dirty="0">
                <a:latin typeface="Al Nile" pitchFamily="2" charset="-78"/>
                <a:cs typeface="Al Nile"/>
              </a:rPr>
              <a:t> €</a:t>
            </a:r>
            <a:r>
              <a:rPr lang="es-ES" sz="1600" dirty="0">
                <a:latin typeface="Al Nile" pitchFamily="2" charset="-78"/>
                <a:cs typeface="Al Nile"/>
              </a:rPr>
              <a:t>  y el resto de 1.000</a:t>
            </a:r>
            <a:r>
              <a:rPr lang="fr-FR" sz="1600" dirty="0">
                <a:latin typeface="Al Nile" pitchFamily="2" charset="-78"/>
                <a:cs typeface="Al Nile"/>
              </a:rPr>
              <a:t> €.</a:t>
            </a:r>
          </a:p>
          <a:p>
            <a:pPr>
              <a:buClr>
                <a:schemeClr val="tx1"/>
              </a:buClr>
              <a:buFont typeface="Arial" panose="020B0604020202020204" pitchFamily="34" charset="0"/>
              <a:buChar char="•"/>
            </a:pPr>
            <a:r>
              <a:rPr lang="es-ES" sz="1600" dirty="0">
                <a:latin typeface="Al Nile" pitchFamily="2" charset="-78"/>
                <a:cs typeface="Al Nile"/>
              </a:rPr>
              <a:t>Ayuda de matrícula.</a:t>
            </a:r>
          </a:p>
          <a:p>
            <a:pPr>
              <a:buClr>
                <a:schemeClr val="tx1"/>
              </a:buClr>
              <a:buFont typeface="Arial" panose="020B0604020202020204" pitchFamily="34" charset="0"/>
              <a:buChar char="•"/>
            </a:pPr>
            <a:r>
              <a:rPr lang="es-ES" sz="1600" dirty="0">
                <a:latin typeface="Al Nile" pitchFamily="2" charset="-78"/>
                <a:cs typeface="Al Nile"/>
              </a:rPr>
              <a:t>Seguro médico y accidentes.</a:t>
            </a:r>
            <a:endParaRPr lang="fr-FR" sz="1600" dirty="0">
              <a:latin typeface="Al Nile" pitchFamily="2" charset="-78"/>
              <a:cs typeface="Al Nile"/>
            </a:endParaRPr>
          </a:p>
          <a:p>
            <a:endParaRPr lang="es-ES_tradnl" dirty="0"/>
          </a:p>
        </p:txBody>
      </p:sp>
      <p:sp>
        <p:nvSpPr>
          <p:cNvPr id="14" name="Google Shape;157;p19">
            <a:extLst>
              <a:ext uri="{FF2B5EF4-FFF2-40B4-BE49-F238E27FC236}">
                <a16:creationId xmlns:a16="http://schemas.microsoft.com/office/drawing/2014/main" id="{DB645D94-89F1-0243-9D8F-3EC0157DD312}"/>
              </a:ext>
            </a:extLst>
          </p:cNvPr>
          <p:cNvSpPr txBox="1">
            <a:spLocks/>
          </p:cNvSpPr>
          <p:nvPr/>
        </p:nvSpPr>
        <p:spPr>
          <a:xfrm>
            <a:off x="1239690" y="2259661"/>
            <a:ext cx="4023686" cy="3231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endParaRPr lang="fr-FR" sz="1800" dirty="0">
              <a:latin typeface="Al Nile" pitchFamily="2" charset="-78"/>
              <a:cs typeface="Al Nile" pitchFamily="2" charset="-78"/>
            </a:endParaRPr>
          </a:p>
        </p:txBody>
      </p:sp>
    </p:spTree>
    <p:extLst>
      <p:ext uri="{BB962C8B-B14F-4D97-AF65-F5344CB8AC3E}">
        <p14:creationId xmlns:p14="http://schemas.microsoft.com/office/powerpoint/2010/main" val="3287058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Viola template">
  <a:themeElements>
    <a:clrScheme name="Custom 347">
      <a:dk1>
        <a:srgbClr val="000000"/>
      </a:dk1>
      <a:lt1>
        <a:srgbClr val="FFFFFF"/>
      </a:lt1>
      <a:dk2>
        <a:srgbClr val="8A8682"/>
      </a:dk2>
      <a:lt2>
        <a:srgbClr val="F0EEE9"/>
      </a:lt2>
      <a:accent1>
        <a:srgbClr val="FFCD00"/>
      </a:accent1>
      <a:accent2>
        <a:srgbClr val="F6921D"/>
      </a:accent2>
      <a:accent3>
        <a:srgbClr val="A7693A"/>
      </a:accent3>
      <a:accent4>
        <a:srgbClr val="D8D6D2"/>
      </a:accent4>
      <a:accent5>
        <a:srgbClr val="979593"/>
      </a:accent5>
      <a:accent6>
        <a:srgbClr val="6F6868"/>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TotalTime>
  <Words>3268</Words>
  <Application>Microsoft Office PowerPoint</Application>
  <PresentationFormat>Presentación en pantalla (16:9)</PresentationFormat>
  <Paragraphs>392</Paragraphs>
  <Slides>40</Slides>
  <Notes>40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40</vt:i4>
      </vt:variant>
    </vt:vector>
  </HeadingPairs>
  <TitlesOfParts>
    <vt:vector size="47" baseType="lpstr">
      <vt:lpstr>Prociono</vt:lpstr>
      <vt:lpstr>Lora</vt:lpstr>
      <vt:lpstr>Arial</vt:lpstr>
      <vt:lpstr>Times New Roman</vt:lpstr>
      <vt:lpstr>Quattrocento Sans</vt:lpstr>
      <vt:lpstr>Al Nile</vt:lpstr>
      <vt:lpstr>Viola template</vt:lpstr>
      <vt:lpstr>ESTUDIOS  ESPAÑA</vt:lpstr>
      <vt:lpstr>Becas</vt:lpstr>
      <vt:lpstr>1. Fundación Carolina</vt:lpstr>
      <vt:lpstr>1. Fundación Carolina</vt:lpstr>
      <vt:lpstr>1. Fundación Carolina</vt:lpstr>
      <vt:lpstr>1. Fundación Carolina</vt:lpstr>
      <vt:lpstr>1. Fundación Carolina</vt:lpstr>
      <vt:lpstr>2. MAEC-AECID</vt:lpstr>
      <vt:lpstr>2. MAEC-AECID (Música)</vt:lpstr>
      <vt:lpstr>2. MAEC-AECID (Música)</vt:lpstr>
      <vt:lpstr>2. MAEC-AECID (Música) </vt:lpstr>
      <vt:lpstr>2. MAEC-AECID (ASALE)</vt:lpstr>
      <vt:lpstr>2. MAEC-AECID (ASALE) </vt:lpstr>
      <vt:lpstr>2. MAEC-AECID (ASALE) </vt:lpstr>
      <vt:lpstr>2. MAEC-AECID (ASALE) </vt:lpstr>
      <vt:lpstr>2. MAEC-AECID (Máster)</vt:lpstr>
      <vt:lpstr>2. MAEC-AECID (Máster)</vt:lpstr>
      <vt:lpstr>2. MAEC-AECID (Máster)</vt:lpstr>
      <vt:lpstr>2. MAEC-AECID (Máster)</vt:lpstr>
      <vt:lpstr>2. MAEC-AECID (Máster Agua)</vt:lpstr>
      <vt:lpstr>2. MAEC-AECID (Máster Agua)</vt:lpstr>
      <vt:lpstr>2. MAEC-AECID (Máster Agua)</vt:lpstr>
      <vt:lpstr>2. MAEC-AECID (E.D.)</vt:lpstr>
      <vt:lpstr>2. MAEC-AECID (E.D.)</vt:lpstr>
      <vt:lpstr>2. MAEC-AECID (E.D.)</vt:lpstr>
      <vt:lpstr>3. Real Academia de España en Roma</vt:lpstr>
      <vt:lpstr>3. Real Academia de España en Roma</vt:lpstr>
      <vt:lpstr>3. Real Academia de España en Roma</vt:lpstr>
      <vt:lpstr>3. Real Academia de España en Roma</vt:lpstr>
      <vt:lpstr>3. Real Academia de España en Roma</vt:lpstr>
      <vt:lpstr> 4. IBEREX</vt:lpstr>
      <vt:lpstr>4. IBEREX</vt:lpstr>
      <vt:lpstr>4. IBEREX</vt:lpstr>
      <vt:lpstr>4. IBEREX</vt:lpstr>
      <vt:lpstr>5. Becas Banco Santander</vt:lpstr>
      <vt:lpstr>6. Becas Excelencia  (Xunta de Galicia)</vt:lpstr>
      <vt:lpstr>6. Becas Excelencia  (Xunta de Galicia)</vt:lpstr>
      <vt:lpstr>6. Becas Excelencia  (Xunta de Galicia)</vt:lpstr>
      <vt:lpstr>Ruegos y Preguntas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1er Foro Profesional Estudiantil</dc:title>
  <dc:creator>Rodríguez Páez, Melba</dc:creator>
  <cp:lastModifiedBy>Rodríguez Páez, Melba</cp:lastModifiedBy>
  <cp:revision>176</cp:revision>
  <cp:lastPrinted>2024-10-25T18:02:57Z</cp:lastPrinted>
  <dcterms:modified xsi:type="dcterms:W3CDTF">2024-10-25T18:32:53Z</dcterms:modified>
</cp:coreProperties>
</file>